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DC3DC"/>
    <a:srgbClr val="F3FD91"/>
    <a:srgbClr val="93F9FB"/>
    <a:srgbClr val="15F2F7"/>
    <a:srgbClr val="E4F4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5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6000">
              <a:srgbClr val="AAF8F6"/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s://melkie.net/wp-content/uploads/2017/09/palchikovyy-teatr.jpg" TargetMode="Externa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214414" y="1785926"/>
            <a:ext cx="6858048" cy="2000264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49565" name="adj"/>
              </a:avLst>
            </a:prstTxWarp>
          </a:bodyPr>
          <a:lstStyle/>
          <a:p>
            <a:pPr algn="ctr" rtl="0"/>
            <a:r>
              <a:rPr dirty="0" kern="10" lang="ru-RU" smtClean="0" spc="0" sz="4400">
                <a:ln w="9525">
                  <a:noFill/>
                  <a:round/>
                  <a:headEnd/>
                  <a:tailEnd/>
                </a:ln>
                <a:solidFill>
                  <a:srgbClr val="1C63F0"/>
                </a:solidFill>
                <a:effectLst>
                  <a:outerShdw algn="ctr" dir="2700000" dist="35921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Новые подходы в создании  развивающей </a:t>
            </a:r>
          </a:p>
          <a:p>
            <a:pPr algn="ctr" rtl="0"/>
            <a:r>
              <a:rPr dirty="0" kern="10" lang="ru-RU" smtClean="0" spc="0" sz="4400">
                <a:ln w="9525">
                  <a:noFill/>
                  <a:round/>
                  <a:headEnd/>
                  <a:tailEnd/>
                </a:ln>
                <a:solidFill>
                  <a:srgbClr val="1C63F0"/>
                </a:solidFill>
                <a:effectLst>
                  <a:outerShdw algn="ctr" dir="2700000" dist="35921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предметно-пространственной </a:t>
            </a:r>
          </a:p>
          <a:p>
            <a:pPr algn="ctr" rtl="0"/>
            <a:r>
              <a:rPr dirty="0" kern="10" lang="ru-RU" smtClean="0" sz="4400">
                <a:ln w="9525">
                  <a:noFill/>
                  <a:round/>
                  <a:headEnd/>
                  <a:tailEnd/>
                </a:ln>
                <a:solidFill>
                  <a:srgbClr val="1C63F0"/>
                </a:solidFill>
                <a:effectLst>
                  <a:outerShdw algn="ctr" dir="2700000" dist="35921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</a:t>
            </a:r>
            <a:r>
              <a:rPr dirty="0" kern="10" lang="ru-RU" smtClean="0" spc="0" sz="4400">
                <a:ln w="9525">
                  <a:noFill/>
                  <a:round/>
                  <a:headEnd/>
                  <a:tailEnd/>
                </a:ln>
                <a:solidFill>
                  <a:srgbClr val="1C63F0"/>
                </a:solidFill>
                <a:effectLst>
                  <a:outerShdw algn="ctr" dir="2700000" dist="35921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реды для развития </a:t>
            </a:r>
          </a:p>
          <a:p>
            <a:pPr algn="ctr" rtl="0"/>
            <a:r>
              <a:rPr dirty="0" kern="10" lang="ru-RU" smtClean="0" spc="0" sz="4400">
                <a:ln w="9525">
                  <a:noFill/>
                  <a:round/>
                  <a:headEnd/>
                  <a:tailEnd/>
                </a:ln>
                <a:solidFill>
                  <a:srgbClr val="1C63F0"/>
                </a:solidFill>
                <a:effectLst>
                  <a:outerShdw algn="ctr" dir="2700000" dist="35921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театральной деятельности в соответствии с ФГОС ДО</a:t>
            </a:r>
            <a:endParaRPr dirty="0" kern="10" lang="ru-RU" spc="0" sz="4400">
              <a:ln w="9525">
                <a:noFill/>
                <a:round/>
                <a:headEnd/>
                <a:tailEnd/>
              </a:ln>
              <a:solidFill>
                <a:srgbClr val="1C63F0"/>
              </a:solidFill>
              <a:effectLst>
                <a:outerShdw algn="ctr" dir="2700000" dist="35921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V="1" rot="10800000">
            <a:off x="5572132" y="4429132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0" baseline="0" cap="none" dirty="0" i="0" kumimoji="0" lang="ru-RU" normalizeH="0" smtClean="0" strike="noStrike" sz="16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Выполнила воспитатель:       Смагина А.А.</a:t>
            </a:r>
            <a:endParaRPr b="0" baseline="0" cap="none" dirty="0" i="0" kumimoji="0" lang="ru-RU" normalizeH="0" smtClean="0" strike="noStrike" sz="16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0" baseline="0" cap="none" dirty="0" i="0" kumimoji="0" lang="ru-RU" normalizeH="0" smtClean="0" strike="noStrike" sz="16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1-я младшая группа №11</a:t>
            </a:r>
            <a:endParaRPr b="0" baseline="0" cap="none" dirty="0" i="0" kumimoji="0" lang="ru-RU" normalizeH="0" smtClean="0" strike="noStrike" sz="16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28728" y="-285776"/>
            <a:ext cx="68580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3657600"/>
              </a:tabLst>
            </a:pPr>
            <a:endParaRPr b="1" baseline="0" cap="none" dirty="0" i="0" kumimoji="0" lang="ru-RU" normalizeH="0" smtClean="0" strike="noStrike" sz="16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0" pitchFamily="18" typeface="Times New Roman"/>
              <a:cs charset="0" pitchFamily="18" typeface="Times New Roman"/>
            </a:endParaRP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3657600"/>
              </a:tabLst>
            </a:pPr>
            <a:endParaRPr b="1" dirty="0" lang="ru-RU" smtClean="0" sz="1600">
              <a:latin charset="0" pitchFamily="34" typeface="Arial"/>
              <a:ea charset="0" pitchFamily="18" typeface="Times New Roman"/>
              <a:cs charset="0" pitchFamily="18" typeface="Times New Roman"/>
            </a:endParaRP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3657600"/>
              </a:tabLst>
            </a:pPr>
            <a:r>
              <a:rPr b="1" baseline="0" cap="none" dirty="0" i="0" kumimoji="0" lang="ru-RU" normalizeH="0" smtClean="0" strike="noStrike" sz="16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Муниципальное автономное дошкольное образовательное </a:t>
            </a:r>
            <a:endParaRPr b="0" baseline="0" cap="none" dirty="0" i="0" kumimoji="0" lang="ru-RU" normalizeH="0" smtClean="0" strike="noStrike" sz="7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3657600"/>
              </a:tabLst>
            </a:pPr>
            <a:r>
              <a:rPr b="1" baseline="0" cap="none" dirty="0" i="0" kumimoji="0" lang="ru-RU" normalizeH="0" smtClean="0" strike="noStrike" sz="16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учреждение «Детский сад № 32 «Счастливое детство»</a:t>
            </a:r>
            <a:endParaRPr b="0" baseline="0" cap="none" dirty="0" i="0" kumimoji="0" lang="ru-RU" normalizeH="0" smtClean="0" strike="noStrike" sz="7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3657600"/>
              </a:tabLst>
            </a:pPr>
            <a:r>
              <a:rPr b="1" baseline="0" cap="none" dirty="0" i="0" kumimoji="0" lang="ru-RU" normalizeH="0" smtClean="0" strike="noStrike" sz="1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города Рубцовска</a:t>
            </a:r>
            <a:endParaRPr b="0" baseline="0" cap="none" dirty="0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C:\Users\User\Desktop\222\WhatsApp Images\IMG-20200123-WA0010.jpg" id="19459" name="Picture 3"/>
          <p:cNvPicPr>
            <a:picLocks noChangeArrowheads="1" noChangeAspect="1"/>
          </p:cNvPicPr>
          <p:nvPr/>
        </p:nvPicPr>
        <p:blipFill>
          <a:blip cstate="print" r:embed="rId2"/>
          <a:srcRect r="-31"/>
          <a:stretch>
            <a:fillRect/>
          </a:stretch>
        </p:blipFill>
        <p:spPr bwMode="auto">
          <a:xfrm>
            <a:off x="791366" y="4143380"/>
            <a:ext cx="3637726" cy="2217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>Пальчиковый театр</a:t>
            </a:r>
            <a:r>
              <a:rPr dirty="0" lang="ru-RU" smtClean="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>
                <a:solidFill>
                  <a:srgbClr val="C00000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>
              <a:solidFill>
                <a:srgbClr val="C0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F:\уголки\театр\DSC_0038.JPG" id="4" name="Содержимое 3"/>
          <p:cNvPicPr>
            <a:picLocks noGrp="1"/>
          </p:cNvPicPr>
          <p:nvPr>
            <p:ph idx="1"/>
          </p:nvPr>
        </p:nvPicPr>
        <p:blipFill>
          <a:blip cstate="print" r:embed="rId2"/>
          <a:srcRect b="-64" r="30"/>
          <a:stretch>
            <a:fillRect/>
          </a:stretch>
        </p:blipFill>
        <p:spPr bwMode="auto">
          <a:xfrm>
            <a:off x="142844" y="1071546"/>
            <a:ext cx="3286148" cy="27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DCIM\100D5100\DSC_0308.JPG" id="5" name="Рисунок 4"/>
          <p:cNvPicPr/>
          <p:nvPr/>
        </p:nvPicPr>
        <p:blipFill>
          <a:blip cstate="print" r:embed="rId3"/>
          <a:srcRect b="-3"/>
          <a:stretch>
            <a:fillRect/>
          </a:stretch>
        </p:blipFill>
        <p:spPr bwMode="auto">
          <a:xfrm>
            <a:off x="214282" y="4214818"/>
            <a:ext cx="3500462" cy="201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DCIM\100D5100\DSC_0309.JPG" id="6" name="Рисунок 5"/>
          <p:cNvPicPr/>
          <p:nvPr/>
        </p:nvPicPr>
        <p:blipFill>
          <a:blip cstate="print" r:embed="rId4"/>
          <a:srcRect b="-88"/>
          <a:stretch>
            <a:fillRect/>
          </a:stretch>
        </p:blipFill>
        <p:spPr bwMode="auto">
          <a:xfrm>
            <a:off x="3571868" y="1142984"/>
            <a:ext cx="53578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Пальчиковый театр" id="7" name="Рисунок 6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3857628"/>
            <a:ext cx="4143404" cy="242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Куклы бибабо.</a:t>
            </a:r>
            <a:r>
              <a:rPr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H:\DCIM\100D5100\DSC_0302.JPG" id="7" name="Содержимое 6"/>
          <p:cNvPicPr>
            <a:picLocks noGrp="1"/>
          </p:cNvPicPr>
          <p:nvPr>
            <p:ph idx="1"/>
          </p:nvPr>
        </p:nvPicPr>
        <p:blipFill>
          <a:blip cstate="print" r:embed="rId2"/>
          <a:srcRect b="-42"/>
          <a:stretch>
            <a:fillRect/>
          </a:stretch>
        </p:blipFill>
        <p:spPr bwMode="auto">
          <a:xfrm>
            <a:off x="1714480" y="642918"/>
            <a:ext cx="5429288" cy="281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DCIM\100D5100\DSC_0310.JPG" id="8" name="Рисунок 7"/>
          <p:cNvPicPr/>
          <p:nvPr/>
        </p:nvPicPr>
        <p:blipFill>
          <a:blip cstate="print" r:embed="rId3"/>
          <a:srcRect b="-57" r="4"/>
          <a:stretch>
            <a:fillRect/>
          </a:stretch>
        </p:blipFill>
        <p:spPr bwMode="auto">
          <a:xfrm>
            <a:off x="4714876" y="3643314"/>
            <a:ext cx="4286280" cy="301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уголки\театр\DSC_0040 (2).JPG" id="9" name="Рисунок 8"/>
          <p:cNvPicPr/>
          <p:nvPr/>
        </p:nvPicPr>
        <p:blipFill>
          <a:blip cstate="print" r:embed="rId4"/>
          <a:srcRect b="-44" r="46"/>
          <a:stretch>
            <a:fillRect/>
          </a:stretch>
        </p:blipFill>
        <p:spPr bwMode="auto">
          <a:xfrm>
            <a:off x="285720" y="3571876"/>
            <a:ext cx="435771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lang="ru-RU" smtClean="0">
                <a:solidFill>
                  <a:srgbClr val="7030A0"/>
                </a:solidFill>
                <a:latin charset="0" pitchFamily="18" typeface="Times New Roman"/>
                <a:cs charset="0" pitchFamily="18" typeface="Times New Roman"/>
              </a:rPr>
              <a:t>Маски </a:t>
            </a:r>
            <a:endParaRPr dirty="0" lang="ru-RU">
              <a:solidFill>
                <a:srgbClr val="7030A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H:\DCIM\100D5100\DSC_0311.JPG" id="4" name="Содержимое 3"/>
          <p:cNvPicPr>
            <a:picLocks noGrp="1"/>
          </p:cNvPicPr>
          <p:nvPr>
            <p:ph idx="1"/>
          </p:nvPr>
        </p:nvPicPr>
        <p:blipFill>
          <a:blip cstate="print" r:embed="rId2"/>
          <a:srcRect b="-48"/>
          <a:stretch>
            <a:fillRect/>
          </a:stretch>
        </p:blipFill>
        <p:spPr bwMode="auto">
          <a:xfrm>
            <a:off x="457200" y="1723016"/>
            <a:ext cx="8229600" cy="428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7030A0"/>
                </a:solidFill>
                <a:latin charset="0" pitchFamily="18" typeface="Times New Roman"/>
                <a:cs charset="0" pitchFamily="18" typeface="Times New Roman"/>
              </a:rPr>
              <a:t>Шапочки </a:t>
            </a:r>
            <a:br>
              <a:rPr b="1" dirty="0" lang="ru-RU" smtClean="0">
                <a:solidFill>
                  <a:srgbClr val="7030A0"/>
                </a:solidFill>
                <a:latin charset="0" pitchFamily="18" typeface="Times New Roman"/>
                <a:cs charset="0" pitchFamily="18" typeface="Times New Roman"/>
              </a:rPr>
            </a:br>
            <a:endParaRPr b="1" dirty="0" lang="ru-RU">
              <a:solidFill>
                <a:srgbClr val="7030A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H:\DCIM\100D5100\DSC_0313.JPG" id="4" name="Содержимое 3"/>
          <p:cNvPicPr>
            <a:picLocks noGrp="1"/>
          </p:cNvPicPr>
          <p:nvPr>
            <p:ph idx="1"/>
          </p:nvPr>
        </p:nvPicPr>
        <p:blipFill>
          <a:blip cstate="print" r:embed="rId2"/>
          <a:srcRect b="14"/>
          <a:stretch>
            <a:fillRect/>
          </a:stretch>
        </p:blipFill>
        <p:spPr bwMode="auto">
          <a:xfrm>
            <a:off x="853633" y="1600200"/>
            <a:ext cx="74367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85728"/>
            <a:ext cx="87868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Стараюсь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все условия для развития творческой активности детей в театрализованной деятельности: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исполнительское творчество,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способность свободно и раскрепощено держаться при выступлении,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побуждаю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импровизации средствами мимики, выразительных движений, интонации.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Вся жизнь детей насыщена игрой. Каждый ребенок хочет сыграть свою роль. Научить ребенка играть, брать на себя роль и действовать, вместе с тем помогая ему приобретать жизненный опыт, – вот цель функционирования нашего театрализованного уголка 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User\Desktop\222\WhatsApp Images\IMG-20200123-WA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14686"/>
            <a:ext cx="6596066" cy="3298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4348" y="2580497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383425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«Театрализованная деятельность является неисчерпаемым источником развития чувств, переживаний и эмоциональных открытий ребенка, приобщает его к духовному богатству» В.А.Сухомлинский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1472" y="1000108"/>
            <a:ext cx="76438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Театрализованный уголок – важный объект развивающей среды, поскольку  именно театрализованная деятельность помогает сплотить группу, объединить детей  интересной идеей, новой для них деятельностью.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Театральная деятельность,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способствуют развитию внимания, пространственного и образного мышления, вызывает яркие эмоции, незабываемые впечатления, помогают преодолевать робость, неуверенность в себе, застенчивость, формируют связную речь.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театре дети раскрываются, демонстрируя неожиданные грани своего характера:  застенчивые становятся уверенными и активными, кто без желания шел в детский сад, теперь с удовольствием спешит в группу.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53" y="-359195"/>
            <a:ext cx="8501089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457200"/>
              </a:tabLst>
            </a:pPr>
            <a:endParaRPr b="1" baseline="0" cap="none" dirty="0" i="0" kumimoji="0" lang="ru-RU" normalizeH="0" smtClean="0" strike="noStrike" sz="1900" u="none">
              <a:ln>
                <a:noFill/>
              </a:ln>
              <a:solidFill>
                <a:srgbClr val="444444"/>
              </a:solidFill>
              <a:effectLst/>
              <a:latin charset="0" pitchFamily="34" typeface="Arial"/>
              <a:ea charset="0" pitchFamily="18" typeface="Times New Roman"/>
              <a:cs charset="0" pitchFamily="34" typeface="Arial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457200"/>
              </a:tabLst>
            </a:pPr>
            <a:endParaRPr b="1" dirty="0" lang="ru-RU" smtClean="0" sz="1900">
              <a:solidFill>
                <a:srgbClr val="444444"/>
              </a:solidFill>
              <a:latin charset="0" pitchFamily="34" typeface="Arial"/>
              <a:ea charset="0" pitchFamily="18" typeface="Times New Roman"/>
              <a:cs charset="0" pitchFamily="34" typeface="Arial"/>
            </a:endParaRPr>
          </a:p>
          <a:p>
            <a:pPr algn="ctr" defTabSz="914400" eaLnBrk="1" fontAlgn="base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457200"/>
              </a:tabLst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Назначение театрального уголка — обеспечить условия для </a:t>
            </a:r>
          </a:p>
          <a:p>
            <a:pPr algn="ctr" defTabSz="914400" eaLnBrk="1" fontAlgn="base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457200"/>
              </a:tabLst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полноценной работы, связанной с театрализацией.</a:t>
            </a: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 </a:t>
            </a:r>
          </a:p>
          <a:p>
            <a:pPr algn="just" defTabSz="914400" eaLnBrk="1" fontAlgn="base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457200"/>
              </a:tabLst>
            </a:pPr>
            <a:r>
              <a:rPr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В</a:t>
            </a: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каждой возрастной группе есть свой определённый круг задач, для решения которых можно использовать тот или иной вид театра.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В п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ервая младшей группе дети знакомятся с пальчиковым театром, 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в котором куклы создаются (шьются из ткани или фетра, делаются 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                                            из бумаги, лепятся из полимерной глины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                                           и т. д.) для каждого пальца и по желанию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                                         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украшаются пуговицами, нитками, 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                                         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тесьмой и кружевом. 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                                         </a:t>
            </a: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Задача — научиться управлять</a:t>
            </a:r>
          </a:p>
          <a:p>
            <a:pPr algn="just" defTabSz="914400" eaLnBrk="0" fontAlgn="base" hangingPunct="0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algn="l" pos="457200"/>
              </a:tabLst>
            </a:pP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444444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                                         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444444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движениями собственных пальчиков.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https://www.maam.ru/upload/blogs/detsad-1186583-1519846104.jpg" id="7" name="Рисунок 6"/>
          <p:cNvPicPr/>
          <p:nvPr/>
        </p:nvPicPr>
        <p:blipFill>
          <a:blip r:embed="rId2"/>
          <a:srcRect b="-21"/>
          <a:stretch>
            <a:fillRect/>
          </a:stretch>
        </p:blipFill>
        <p:spPr bwMode="auto">
          <a:xfrm>
            <a:off x="428596" y="3214686"/>
            <a:ext cx="321471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300540"/>
            <a:ext cx="835824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 воспитателя с детьми и сюрпризных моментов: «пальчиковый»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театр (вязаный на всю длину пальчика ребенка), тростевые куклы, куклы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(образы людей, животных), театр бибабо.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показа детям инсценировок по сказкам («Теремок», «Репка», «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Курочка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Ряба», «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избушка», «Волк и семеро козлят»): театр картинок,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настольный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 плоскостных игрушек.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создания музыкального фона в процессе театрально-игровой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деятельности: аудиозаписи музыкальных произведений, записи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звукошумовых эффектов, простейшие музыкальные игрушки —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погремушки, бубен, барабан.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134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u="sng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Оснащение театрального уголка для 1-ой младшей группы: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Атрибуты в соответствии с содержанием имитационных и хороводных игр: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маски-шапочки, образные фартучки, нагрудные знаки-эмблемы.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При проектировании предметно-пространственной среды, обеспечивающей театрализованную деятельность детей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учитываю: </a:t>
            </a:r>
            <a:endParaRPr dirty="0" lang="ru-RU" sz="20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45822" y="857232"/>
            <a:ext cx="8798178" cy="256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b="0" baseline="0" cap="none" dirty="0" i="0" kumimoji="0" lang="ru-RU" normalizeH="0" smtClean="0" strike="noStrike" sz="1400" u="none">
              <a:ln>
                <a:noFill/>
              </a:ln>
              <a:solidFill>
                <a:schemeClr val="tx1"/>
              </a:solidFill>
              <a:effectLst/>
              <a:latin charset="0" pitchFamily="34" typeface="Calibri"/>
              <a:ea charset="0" pitchFamily="18" typeface="Times New Roman"/>
              <a:cs charset="0" pitchFamily="18" typeface="Times New Roman"/>
            </a:endParaRPr>
          </a:p>
          <a:p>
            <a:pPr algn="l" defTabSz="914400" eaLnBrk="1" fontAlgn="base" hangingPunct="1" indent="45085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особенности эмоциональной личности ребенка,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l" defTabSz="914400" eaLnBrk="0" fontAlgn="base" hangingPunct="0" indent="45085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индивидуальные социально-психологические особенности детей;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l" defTabSz="914400" eaLnBrk="0" fontAlgn="base" hangingPunct="0" indent="45085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индивидуальные предпочтения и потребности;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l" defTabSz="914400" eaLnBrk="0" fontAlgn="base" hangingPunct="0" indent="45085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любознательность, исследовательский интерес и творческие способности;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l" defTabSz="914400" eaLnBrk="0" fontAlgn="base" hangingPunct="0" indent="45085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поло-ролевые особенности.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C:\Users\User\Desktop\222\WhatsApp Images\IMG-20200123-WA0006.jpg" id="14338" name="Picture 2"/>
          <p:cNvPicPr>
            <a:picLocks noChangeArrowheads="1" noChangeAspect="1"/>
          </p:cNvPicPr>
          <p:nvPr/>
        </p:nvPicPr>
        <p:blipFill>
          <a:blip cstate="print" r:embed="rId2"/>
          <a:srcRect r="21"/>
          <a:stretch>
            <a:fillRect/>
          </a:stretch>
        </p:blipFill>
        <p:spPr bwMode="auto">
          <a:xfrm>
            <a:off x="4643438" y="3500438"/>
            <a:ext cx="3925811" cy="2166910"/>
          </a:xfrm>
          <a:prstGeom prst="rect">
            <a:avLst/>
          </a:prstGeom>
          <a:noFill/>
        </p:spPr>
      </p:pic>
      <p:pic>
        <p:nvPicPr>
          <p:cNvPr descr="Я хочу представить вашему вниманию театральный уголок в своей группе раннего возраста. В театральном уголке собраны разнообразные виды кукол. Здесь есть пальчиковый театр; резиновые игрушки; настольный театр, куклы би-ба-бо; конусный театр, а также некоторые атрибуты сказки, например: избушки, лес, домики и др., Также в театральном уголке у нас есть театр масок и сундучок ряженья. Ну и конечно же ширма, которая позволяет сделать кукольный спектакль более интересным. " id="5" name="Picture 2"/>
          <p:cNvPicPr>
            <a:picLocks noChangeArrowheads="1" noChangeAspect="1"/>
          </p:cNvPicPr>
          <p:nvPr/>
        </p:nvPicPr>
        <p:blipFill>
          <a:blip r:embed="rId3"/>
          <a:srcRect b="226" r="69"/>
          <a:stretch>
            <a:fillRect/>
          </a:stretch>
        </p:blipFill>
        <p:spPr bwMode="auto">
          <a:xfrm>
            <a:off x="357158" y="3786190"/>
            <a:ext cx="3929090" cy="2417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072230" cy="725470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Настольный театр</a:t>
            </a:r>
            <a:r>
              <a:rPr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F:\уголки\театр\P1052484.JPG" id="7" name="Содержимое 6"/>
          <p:cNvPicPr>
            <a:picLocks noGrp="1"/>
          </p:cNvPicPr>
          <p:nvPr>
            <p:ph idx="1"/>
          </p:nvPr>
        </p:nvPicPr>
        <p:blipFill>
          <a:blip cstate="print" r:embed="rId2"/>
          <a:srcRect r="-6"/>
          <a:stretch>
            <a:fillRect/>
          </a:stretch>
        </p:blipFill>
        <p:spPr bwMode="auto">
          <a:xfrm>
            <a:off x="214282" y="1071546"/>
            <a:ext cx="4143404" cy="326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уголки\театр\P8102549.JPG" id="9" name="Рисунок 8"/>
          <p:cNvPicPr/>
          <p:nvPr/>
        </p:nvPicPr>
        <p:blipFill>
          <a:blip cstate="print" r:embed="rId3"/>
          <a:srcRect b="-6"/>
          <a:stretch>
            <a:fillRect/>
          </a:stretch>
        </p:blipFill>
        <p:spPr bwMode="auto">
          <a:xfrm>
            <a:off x="4071934" y="3857628"/>
            <a:ext cx="480796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FF66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FF66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6600"/>
                </a:solidFill>
                <a:latin charset="0" pitchFamily="18" typeface="Times New Roman"/>
                <a:cs charset="0" pitchFamily="18" typeface="Times New Roman"/>
              </a:rPr>
              <a:t>Конусный  театр</a:t>
            </a:r>
            <a:r>
              <a:rPr dirty="0" lang="ru-RU" smtClean="0">
                <a:solidFill>
                  <a:srgbClr val="FF66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>
                <a:solidFill>
                  <a:srgbClr val="FF6600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>
              <a:solidFill>
                <a:srgbClr val="FF66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F:\уголки\театр\DSC_0064.JPG" id="19458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rcRect b="-79" r="-46"/>
          <a:stretch>
            <a:fillRect/>
          </a:stretch>
        </p:blipFill>
        <p:spPr bwMode="auto">
          <a:xfrm>
            <a:off x="928662" y="1285860"/>
            <a:ext cx="4263714" cy="2307712"/>
          </a:xfrm>
          <a:prstGeom prst="rect">
            <a:avLst/>
          </a:prstGeom>
          <a:noFill/>
        </p:spPr>
      </p:pic>
      <p:pic>
        <p:nvPicPr>
          <p:cNvPr descr="F:\уголки\театр\DSC_0069.JPG" id="19459" name="Picture 3"/>
          <p:cNvPicPr>
            <a:picLocks noChangeArrowheads="1" noChangeAspect="1"/>
          </p:cNvPicPr>
          <p:nvPr/>
        </p:nvPicPr>
        <p:blipFill>
          <a:blip cstate="print" r:embed="rId3"/>
          <a:srcRect b="29" r="-33"/>
          <a:stretch>
            <a:fillRect/>
          </a:stretch>
        </p:blipFill>
        <p:spPr bwMode="auto">
          <a:xfrm>
            <a:off x="2643174" y="3571876"/>
            <a:ext cx="6217636" cy="3000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Варежковый театр Варежковые куклы надеваются на кисть руки, как варежка. Эти куклы развивают гибкость и подвижность рук. Управление этими куклами способствует развитию плавности, выразительности и чёткости речи. Они помогают детям фантазировать и импровизировать. Я связала вот такие необычные варежки по сказке «Теремок». Малышам очень нравится с ними играть, они одевают их на руку и с моей помощью рассказывают сказку. " id="6" name="Picture 2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29190" y="2143116"/>
            <a:ext cx="3850097" cy="2285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Театр из цилиндров, </a:t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err="1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варежковый</a:t>
            </a: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 театр</a:t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F:\уголки\театр\DSC_0083.JPG" id="4" name="Содержимое 3"/>
          <p:cNvPicPr>
            <a:picLocks noGrp="1"/>
          </p:cNvPicPr>
          <p:nvPr>
            <p:ph idx="1"/>
          </p:nvPr>
        </p:nvPicPr>
        <p:blipFill>
          <a:blip cstate="print" r:embed="rId3"/>
          <a:srcRect b="-79" r="-20"/>
          <a:stretch>
            <a:fillRect/>
          </a:stretch>
        </p:blipFill>
        <p:spPr bwMode="auto">
          <a:xfrm>
            <a:off x="500034" y="1785926"/>
            <a:ext cx="3785728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уголки\театр\P1052478.JPG" id="5" name="Рисунок 4"/>
          <p:cNvPicPr/>
          <p:nvPr/>
        </p:nvPicPr>
        <p:blipFill>
          <a:blip cstate="print" r:embed="rId4"/>
          <a:srcRect b="-47" r="-22"/>
          <a:stretch>
            <a:fillRect/>
          </a:stretch>
        </p:blipFill>
        <p:spPr bwMode="auto">
          <a:xfrm>
            <a:off x="2428860" y="4143380"/>
            <a:ext cx="4000527" cy="249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Театр на ложках.</a:t>
            </a:r>
            <a:r>
              <a:rPr dirty="0" lang="ru-RU" smtClean="0"/>
              <a:t/>
            </a:r>
            <a:br>
              <a:rPr dirty="0" lang="ru-RU" smtClean="0"/>
            </a:br>
            <a:endParaRPr dirty="0" lang="ru-RU"/>
          </a:p>
        </p:txBody>
      </p:sp>
      <p:pic>
        <p:nvPicPr>
          <p:cNvPr descr="F:\уголки\театр\P8102543.JPG" id="4" name="Содержимое 3"/>
          <p:cNvPicPr>
            <a:picLocks noGrp="1"/>
          </p:cNvPicPr>
          <p:nvPr>
            <p:ph idx="1"/>
          </p:nvPr>
        </p:nvPicPr>
        <p:blipFill>
          <a:blip cstate="print" r:embed="rId2"/>
          <a:srcRect b="-28"/>
          <a:stretch>
            <a:fillRect/>
          </a:stretch>
        </p:blipFill>
        <p:spPr bwMode="auto">
          <a:xfrm>
            <a:off x="214282" y="1214422"/>
            <a:ext cx="50006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уголки\театр\P8112570.JPG" id="20482" name="Picture 2"/>
          <p:cNvPicPr>
            <a:picLocks noChangeArrowheads="1" noChangeAspect="1"/>
          </p:cNvPicPr>
          <p:nvPr/>
        </p:nvPicPr>
        <p:blipFill>
          <a:blip cstate="print" r:embed="rId3"/>
          <a:srcRect b="-50" r="23"/>
          <a:stretch>
            <a:fillRect/>
          </a:stretch>
        </p:blipFill>
        <p:spPr bwMode="auto">
          <a:xfrm>
            <a:off x="3857620" y="3000372"/>
            <a:ext cx="4500594" cy="3459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319</Words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Настольный театр </vt:lpstr>
      <vt:lpstr> Конусный  театр </vt:lpstr>
      <vt:lpstr>   Театр из цилиндров,  варежковый театр  </vt:lpstr>
      <vt:lpstr> Театр на ложках. </vt:lpstr>
      <vt:lpstr> Пальчиковый театр </vt:lpstr>
      <vt:lpstr> Куклы бибабо. </vt:lpstr>
      <vt:lpstr>Маски </vt:lpstr>
      <vt:lpstr>Шапочки 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пп</dc:title>
  <dc:creator>Home</dc:creator>
  <cp:lastModifiedBy>User</cp:lastModifiedBy>
  <cp:revision>41</cp:revision>
  <dcterms:created xsi:type="dcterms:W3CDTF">2017-12-04T17:55:21Z</dcterms:created>
  <dcterms:modified xsi:type="dcterms:W3CDTF">2020-03-04T12:13:24Z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730926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