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theme+xml" PartName="/ppt/theme/theme1.xml"/>
  <Override ContentType="application/vnd.openxmlformats-officedocument.presentationml.slideLayout+xml" PartName="/ppt/slideLayouts/slideLayout2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Default ContentType="image/gif" Extension="gif"/>
  <Default ContentType="application/vnd.openxmlformats-officedocument.spreadsheetml.sheet" Extension="xlsx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+xml" PartName="/ppt/slides/slide33.xml"/>
  <Default ContentType="image/jpeg" Extension="jpeg"/>
  <Override ContentType="application/vnd.openxmlformats-officedocument.presentationml.slideLayout+xml" PartName="/ppt/slideLayouts/slideLayout3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96" r:id="rId2"/>
    <p:sldId id="269" r:id="rId3"/>
    <p:sldId id="256" r:id="rId4"/>
    <p:sldId id="26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7" r:id="rId14"/>
    <p:sldId id="288" r:id="rId15"/>
    <p:sldId id="289" r:id="rId16"/>
    <p:sldId id="290" r:id="rId17"/>
    <p:sldId id="257" r:id="rId18"/>
    <p:sldId id="258" r:id="rId19"/>
    <p:sldId id="268" r:id="rId20"/>
    <p:sldId id="280" r:id="rId21"/>
    <p:sldId id="281" r:id="rId22"/>
    <p:sldId id="282" r:id="rId23"/>
    <p:sldId id="294" r:id="rId24"/>
    <p:sldId id="265" r:id="rId25"/>
    <p:sldId id="262" r:id="rId26"/>
    <p:sldId id="283" r:id="rId27"/>
    <p:sldId id="291" r:id="rId28"/>
    <p:sldId id="292" r:id="rId29"/>
    <p:sldId id="295" r:id="rId30"/>
    <p:sldId id="285" r:id="rId31"/>
    <p:sldId id="263" r:id="rId32"/>
    <p:sldId id="286" r:id="rId33"/>
    <p:sldId id="270" r:id="rId34"/>
    <p:sldId id="27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912" autoAdjust="0"/>
    <p:restoredTop sz="94662" autoAdjust="0"/>
  </p:normalViewPr>
  <p:slideViewPr>
    <p:cSldViewPr>
      <p:cViewPr varScale="1">
        <p:scale>
          <a:sx n="99" d="100"/>
          <a:sy n="99" d="100"/>
        </p:scale>
        <p:origin x="-84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6951000656167997"/>
          <c:y val="5.6210875984251958E-2"/>
          <c:w val="0.53863057742782161"/>
          <c:h val="0.5052864173228345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познавательное р-е</c:v>
                </c:pt>
                <c:pt idx="1">
                  <c:v>социально-коммуникативное р-е</c:v>
                </c:pt>
                <c:pt idx="2">
                  <c:v>физическое  р-е</c:v>
                </c:pt>
                <c:pt idx="3">
                  <c:v>художественно-эстеическое р-е</c:v>
                </c:pt>
                <c:pt idx="4">
                  <c:v>речевое р-е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0.75000000000000044</c:v>
                </c:pt>
                <c:pt idx="1">
                  <c:v>0.79</c:v>
                </c:pt>
                <c:pt idx="2">
                  <c:v>0.60000000000000042</c:v>
                </c:pt>
                <c:pt idx="3">
                  <c:v>0.64000000000000046</c:v>
                </c:pt>
                <c:pt idx="4">
                  <c:v>0.81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познавательное р-е</c:v>
                </c:pt>
                <c:pt idx="1">
                  <c:v>социально-коммуникативное р-е</c:v>
                </c:pt>
                <c:pt idx="2">
                  <c:v>физическое  р-е</c:v>
                </c:pt>
                <c:pt idx="3">
                  <c:v>художественно-эстеическое р-е</c:v>
                </c:pt>
                <c:pt idx="4">
                  <c:v>речевое р-е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0.2</c:v>
                </c:pt>
                <c:pt idx="1">
                  <c:v>0.16000000000000011</c:v>
                </c:pt>
                <c:pt idx="2">
                  <c:v>0.3500000000000002</c:v>
                </c:pt>
                <c:pt idx="3">
                  <c:v>0.31000000000000022</c:v>
                </c:pt>
                <c:pt idx="4">
                  <c:v>0.14000000000000001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познавательное р-е</c:v>
                </c:pt>
                <c:pt idx="1">
                  <c:v>социально-коммуникативное р-е</c:v>
                </c:pt>
                <c:pt idx="2">
                  <c:v>физическое  р-е</c:v>
                </c:pt>
                <c:pt idx="3">
                  <c:v>художественно-эстеическое р-е</c:v>
                </c:pt>
                <c:pt idx="4">
                  <c:v>речевое р-е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5.0000000000000037E-2</c:v>
                </c:pt>
                <c:pt idx="1">
                  <c:v>5.0000000000000037E-2</c:v>
                </c:pt>
                <c:pt idx="2">
                  <c:v>5.0000000000000037E-2</c:v>
                </c:pt>
                <c:pt idx="3">
                  <c:v>5.0000000000000037E-2</c:v>
                </c:pt>
                <c:pt idx="4">
                  <c:v>5.0000000000000037E-2</c:v>
                </c:pt>
              </c:numCache>
            </c:numRef>
          </c:val>
        </c:ser>
        <c:dLbls/>
        <c:axId val="98579584"/>
        <c:axId val="98581120"/>
      </c:barChart>
      <c:catAx>
        <c:axId val="98579584"/>
        <c:scaling>
          <c:orientation val="minMax"/>
        </c:scaling>
        <c:axPos val="b"/>
        <c:numFmt formatCode="General" sourceLinked="0"/>
        <c:tickLblPos val="nextTo"/>
        <c:crossAx val="98581120"/>
        <c:crosses val="autoZero"/>
        <c:auto val="1"/>
        <c:lblAlgn val="ctr"/>
        <c:lblOffset val="100"/>
      </c:catAx>
      <c:valAx>
        <c:axId val="98581120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98579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5081486672421009"/>
          <c:y val="0.74300255054402964"/>
          <c:w val="0.43775200191431746"/>
          <c:h val="0.23869481405139398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8190343190813532"/>
          <c:y val="4.8648684413511764E-2"/>
          <c:w val="0.81809656809186448"/>
          <c:h val="0.4265288206019693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ур.</c:v>
                </c:pt>
              </c:strCache>
            </c:strRef>
          </c:tx>
          <c:dLbls>
            <c:dLbl>
              <c:idx val="1"/>
              <c:layout>
                <c:manualLayout>
                  <c:x val="1.1629698495487843E-2"/>
                  <c:y val="-2.183008288555881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познавательное р-е</c:v>
                </c:pt>
                <c:pt idx="1">
                  <c:v>социально-коммуникативное р-е</c:v>
                </c:pt>
                <c:pt idx="2">
                  <c:v>физическое р-е</c:v>
                </c:pt>
                <c:pt idx="3">
                  <c:v>художественно-эстетическое р-е</c:v>
                </c:pt>
                <c:pt idx="4">
                  <c:v>речевое р-е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0.65000000000000058</c:v>
                </c:pt>
                <c:pt idx="1">
                  <c:v>0.55000000000000004</c:v>
                </c:pt>
                <c:pt idx="2">
                  <c:v>0.4800000000000002</c:v>
                </c:pt>
                <c:pt idx="3">
                  <c:v>0.45</c:v>
                </c:pt>
                <c:pt idx="4">
                  <c:v>0.73000000000000043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ур.</c:v>
                </c:pt>
              </c:strCache>
            </c:strRef>
          </c:tx>
          <c:dLbls>
            <c:dLbl>
              <c:idx val="2"/>
              <c:layout>
                <c:manualLayout>
                  <c:x val="-5.8148492477439395E-3"/>
                  <c:y val="6.912859580426952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4889095486463698E-2"/>
                  <c:y val="8.732033154223520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познавательное р-е</c:v>
                </c:pt>
                <c:pt idx="1">
                  <c:v>социально-коммуникативное р-е</c:v>
                </c:pt>
                <c:pt idx="2">
                  <c:v>физическое р-е</c:v>
                </c:pt>
                <c:pt idx="3">
                  <c:v>художественно-эстетическое р-е</c:v>
                </c:pt>
                <c:pt idx="4">
                  <c:v>речевое р-е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0.30000000000000021</c:v>
                </c:pt>
                <c:pt idx="1">
                  <c:v>0.4</c:v>
                </c:pt>
                <c:pt idx="2">
                  <c:v>0.42000000000000021</c:v>
                </c:pt>
                <c:pt idx="3">
                  <c:v>0.45</c:v>
                </c:pt>
                <c:pt idx="4">
                  <c:v>0.17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познавательное р-е</c:v>
                </c:pt>
                <c:pt idx="1">
                  <c:v>социально-коммуникативное р-е</c:v>
                </c:pt>
                <c:pt idx="2">
                  <c:v>физическое р-е</c:v>
                </c:pt>
                <c:pt idx="3">
                  <c:v>художественно-эстетическое р-е</c:v>
                </c:pt>
                <c:pt idx="4">
                  <c:v>речевое р-е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0.05</c:v>
                </c:pt>
                <c:pt idx="1">
                  <c:v>0.05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</c:ser>
        <c:dLbls/>
        <c:axId val="101139200"/>
        <c:axId val="101140736"/>
      </c:barChart>
      <c:catAx>
        <c:axId val="101139200"/>
        <c:scaling>
          <c:orientation val="minMax"/>
        </c:scaling>
        <c:axPos val="b"/>
        <c:numFmt formatCode="General" sourceLinked="0"/>
        <c:tickLblPos val="nextTo"/>
        <c:crossAx val="101140736"/>
        <c:crosses val="autoZero"/>
        <c:auto val="1"/>
        <c:lblAlgn val="ctr"/>
        <c:lblOffset val="100"/>
      </c:catAx>
      <c:valAx>
        <c:axId val="101140736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011392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media/image3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friendlymama.ru/wp-content/uploads/2018/02/glenn-doman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friendlymama.ru/wp-content/uploads/2018/03/sesil-lupan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4248472"/>
          </a:xfrm>
        </p:spPr>
        <p:txBody>
          <a:bodyPr>
            <a:normAutofit fontScale="92500" lnSpcReduction="10000"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MS Reference Sans Serif" panose="020B0604030504040204" pitchFamily="34" charset="0"/>
              </a:rPr>
              <a:t>«Использование элементов методики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MS Reference Sans Serif" panose="020B0604030504040204" pitchFamily="34" charset="0"/>
              </a:rPr>
              <a:t> М. Монтессори в развитии  познавательно – </a:t>
            </a:r>
            <a:r>
              <a:rPr lang="ru-RU" sz="2800" b="1" dirty="0" smtClean="0">
                <a:solidFill>
                  <a:srgbClr val="C00000"/>
                </a:solidFill>
                <a:latin typeface="MS Reference Sans Serif" panose="020B0604030504040204" pitchFamily="34" charset="0"/>
              </a:rPr>
              <a:t>исследовательской деятельности  </a:t>
            </a:r>
            <a:r>
              <a:rPr lang="ru-RU" sz="2800" b="1" dirty="0" smtClean="0">
                <a:solidFill>
                  <a:srgbClr val="C00000"/>
                </a:solidFill>
                <a:latin typeface="MS Reference Sans Serif" panose="020B0604030504040204" pitchFamily="34" charset="0"/>
              </a:rPr>
              <a:t>детей раннего возраста»</a:t>
            </a:r>
            <a:endParaRPr lang="ru-RU" sz="2800" dirty="0" smtClean="0">
              <a:latin typeface="MS Reference Sans Serif" panose="020B0604030504040204" pitchFamily="34" charset="0"/>
            </a:endParaRPr>
          </a:p>
          <a:p>
            <a:pPr algn="ctr">
              <a:buNone/>
            </a:pPr>
            <a:endParaRPr lang="ru-RU" sz="2800" b="1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Подготовили: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                                                                                воспитатель </a:t>
            </a:r>
            <a:r>
              <a:rPr lang="ru-RU" sz="1400" b="1" dirty="0">
                <a:solidFill>
                  <a:srgbClr val="002060"/>
                </a:solidFill>
              </a:rPr>
              <a:t>высшей </a:t>
            </a:r>
            <a:r>
              <a:rPr lang="ru-RU" sz="1400" b="1" dirty="0" smtClean="0">
                <a:solidFill>
                  <a:srgbClr val="002060"/>
                </a:solidFill>
              </a:rPr>
              <a:t>категории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                                                                               </a:t>
            </a:r>
            <a:r>
              <a:rPr lang="ru-RU" sz="1400" b="1" dirty="0" err="1" smtClean="0">
                <a:solidFill>
                  <a:srgbClr val="002060"/>
                </a:solidFill>
              </a:rPr>
              <a:t>Валиахметова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Светлана </a:t>
            </a:r>
            <a:r>
              <a:rPr lang="ru-RU" sz="1400" b="1" dirty="0" smtClean="0">
                <a:solidFill>
                  <a:srgbClr val="002060"/>
                </a:solidFill>
              </a:rPr>
              <a:t>Юрьевна</a:t>
            </a:r>
            <a:r>
              <a:rPr lang="ru-RU" sz="1400" b="1" dirty="0">
                <a:solidFill>
                  <a:srgbClr val="002060"/>
                </a:solidFill>
              </a:rPr>
              <a:t>,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                                                                                воспитатель  первой категории</a:t>
            </a:r>
          </a:p>
          <a:p>
            <a:pPr>
              <a:buNone/>
            </a:pP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                                                                               Душко </a:t>
            </a:r>
            <a:r>
              <a:rPr lang="ru-RU" sz="1400" b="1" dirty="0">
                <a:solidFill>
                  <a:srgbClr val="002060"/>
                </a:solidFill>
              </a:rPr>
              <a:t>Людмила </a:t>
            </a:r>
            <a:r>
              <a:rPr lang="ru-RU" sz="1400" b="1" dirty="0" smtClean="0">
                <a:solidFill>
                  <a:srgbClr val="002060"/>
                </a:solidFill>
              </a:rPr>
              <a:t>Михайловна,                          </a:t>
            </a:r>
            <a:endParaRPr lang="ru-RU" sz="140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                                                                                педагог-психолог </a:t>
            </a:r>
            <a:r>
              <a:rPr lang="ru-RU" sz="1400" b="1" dirty="0" err="1" smtClean="0">
                <a:solidFill>
                  <a:srgbClr val="002060"/>
                </a:solidFill>
              </a:rPr>
              <a:t>Рябошапко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Алена Владимировна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                                                                               инструктор по физическому развитию высшей                	                                                        категории    </a:t>
            </a:r>
            <a:r>
              <a:rPr lang="ru-RU" sz="1400" b="1" dirty="0">
                <a:solidFill>
                  <a:srgbClr val="002060"/>
                </a:solidFill>
              </a:rPr>
              <a:t>Яковенко Татьяна Юрьевна,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                                                                               воспитатель </a:t>
            </a:r>
            <a:r>
              <a:rPr lang="ru-RU" sz="1400" b="1" dirty="0" err="1">
                <a:solidFill>
                  <a:srgbClr val="002060"/>
                </a:solidFill>
              </a:rPr>
              <a:t>Афонина</a:t>
            </a:r>
            <a:r>
              <a:rPr lang="ru-RU" sz="1400" b="1" dirty="0">
                <a:solidFill>
                  <a:srgbClr val="002060"/>
                </a:solidFill>
              </a:rPr>
              <a:t> Валентина Геннадьевна</a:t>
            </a:r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6840760" cy="1002440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МУНИЦИПАЛЬНОЕ БЮДЖЕТНОЕ ОБЩЕОБРАЗОВАТЕЛЬНОЕ УЧРЕЖДЕНИЕ</a:t>
            </a:r>
            <a:br>
              <a:rPr lang="ru-RU" sz="1400" b="1" dirty="0" smtClean="0"/>
            </a:br>
            <a:r>
              <a:rPr lang="ru-RU" sz="1400" b="1" dirty="0" smtClean="0"/>
              <a:t>«ГИМНАЗИЯ «ПЛАНЕТА ДЕТСТВА»</a:t>
            </a:r>
            <a:br>
              <a:rPr lang="ru-RU" sz="1400" b="1" dirty="0" smtClean="0"/>
            </a:br>
            <a:r>
              <a:rPr lang="ru-RU" sz="1400" b="1" dirty="0" smtClean="0"/>
              <a:t>СТРУКТУРНОЕ ПОДРАЗДЕЛЕНИЕ   «ДЕТСКИЙ САД «ПЛАНЕТА ДЕТСТВА»</a:t>
            </a:r>
            <a:br>
              <a:rPr lang="ru-RU" sz="1400" b="1" dirty="0" smtClean="0"/>
            </a:br>
            <a:r>
              <a:rPr lang="ru-RU" sz="1400" b="1" dirty="0" smtClean="0"/>
              <a:t>г. Рубцовска Алтайского края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1026" name="Picture 2" descr="E:\B6z0CjBZL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60648"/>
            <a:ext cx="1384298" cy="17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274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8320" y="3649954"/>
            <a:ext cx="2944120" cy="19621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48"/>
          <a:stretch/>
        </p:blipFill>
        <p:spPr>
          <a:xfrm>
            <a:off x="551710" y="3524322"/>
            <a:ext cx="2583713" cy="20608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137" y="764704"/>
            <a:ext cx="2586247" cy="23276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7331" y="791075"/>
            <a:ext cx="2034049" cy="24408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146" y="2939547"/>
            <a:ext cx="2650277" cy="58477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ru-RU" smtClean="0" sz="3200">
                <a:solidFill>
                  <a:schemeClr val="accent1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«Сложи узор»</a:t>
            </a:r>
            <a:endParaRPr dirty="0" lang="ru-RU" sz="3200">
              <a:solidFill>
                <a:schemeClr val="accent1">
                  <a:lumMod val="50000"/>
                </a:schemeClr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7331" y="3089456"/>
            <a:ext cx="2416979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3200">
                <a:solidFill>
                  <a:schemeClr val="accent1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«</a:t>
            </a:r>
            <a:r>
              <a:rPr dirty="0" err="1" lang="ru-RU" smtClean="0" sz="3200">
                <a:solidFill>
                  <a:schemeClr val="accent1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Уникуб</a:t>
            </a:r>
            <a:r>
              <a:rPr dirty="0" lang="ru-RU" smtClean="0" sz="3200">
                <a:solidFill>
                  <a:schemeClr val="accent1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»</a:t>
            </a:r>
            <a:endParaRPr dirty="0" lang="ru-RU" sz="3200">
              <a:solidFill>
                <a:schemeClr val="accent1">
                  <a:lumMod val="50000"/>
                </a:schemeClr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9166" y="5733255"/>
            <a:ext cx="2013308" cy="58477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ru-RU" smtClean="0" sz="3200">
                <a:solidFill>
                  <a:schemeClr val="accent1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«Точечки»</a:t>
            </a:r>
            <a:endParaRPr dirty="0" lang="ru-RU" sz="3200">
              <a:solidFill>
                <a:schemeClr val="accent1">
                  <a:lumMod val="50000"/>
                </a:schemeClr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7294" y="5733256"/>
            <a:ext cx="1713931" cy="58477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ru-RU" smtClean="0" sz="3200">
                <a:solidFill>
                  <a:schemeClr val="accent1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«Дроби»</a:t>
            </a:r>
            <a:endParaRPr dirty="0" lang="ru-RU" sz="3200">
              <a:solidFill>
                <a:schemeClr val="accent1">
                  <a:lumMod val="50000"/>
                </a:schemeClr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916124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Ð°Ð¹ÑÐµÐ² 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610" y="1772816"/>
            <a:ext cx="4176464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355976" y="1124744"/>
            <a:ext cx="4608512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Александрович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Зайцев 1939 г.р.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должно опираться на все формы восприятия ребенка — мышление, активную практическую самостоятельную деятельность, слух и зрительную память, а главное — надо помогать ребенку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играя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весело.</a:t>
            </a:r>
          </a:p>
          <a:p>
            <a:pPr algn="ctr"/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1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2" r="22"/>
          <a:stretch/>
        </p:blipFill>
        <p:spPr>
          <a:xfrm>
            <a:off x="827584" y="1196752"/>
            <a:ext cx="7656395" cy="524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385605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¡Ð¸ÑÑÐµÐ¼Ð° ÐÐ¾Ð½ÑÐµÑÑÐ¾ÑÐ¸ - ÑÑÐ¾ ÑÑÐ¾ ÑÐ°ÐºÐ¾Ðµ?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288032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654867" y="1124744"/>
            <a:ext cx="532859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Мария Монтессори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1870-1952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методики: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выбора;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 помощи со стороны педагога;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дидактического материала;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самостоятельный контроль ошибок;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определенных правил в Монтессори-классе;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разновозрастность детей;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оценок и соревновательности.</a:t>
            </a:r>
          </a:p>
          <a:p>
            <a:pPr algn="ctr"/>
            <a:endParaRPr lang="ru-RU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783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772" y="1124744"/>
            <a:ext cx="2789991" cy="21148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0040" y="392240"/>
            <a:ext cx="77623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для развития мелкой моторики, логики,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405359"/>
            <a:ext cx="2952328" cy="21846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3450710"/>
            <a:ext cx="70945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для развития речи и органов чувств</a:t>
            </a:r>
          </a:p>
          <a:p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2207" y="4327244"/>
            <a:ext cx="1670556" cy="2198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4542819"/>
            <a:ext cx="3672408" cy="232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817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8920" y="800115"/>
            <a:ext cx="5074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для развития кругозора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910" y="1422915"/>
            <a:ext cx="2808312" cy="280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1661057"/>
            <a:ext cx="3720745" cy="22324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6222" y="4231227"/>
            <a:ext cx="2374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водой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378" y="4832429"/>
            <a:ext cx="2619375" cy="17430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4918404"/>
            <a:ext cx="2653900" cy="175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60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611560" y="558697"/>
            <a:ext cx="81003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defTabSz="914400" eaLnBrk="1" fontAlgn="base" hangingPunct="1" indent="180975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  <a:t>Интеграция основной образовательной программы «От рождения до школы» и методики М Монтессори для развития познавательно – исследовательской деятельности детей раннего возраста.</a:t>
            </a:r>
            <a:endParaRPr b="1" baseline="0" cap="none" dirty="0" i="0" kumimoji="0" lang="ru-RU" normalizeH="0" smtClean="0" strike="noStrike" sz="2400" u="none">
              <a:ln>
                <a:noFill/>
              </a:ln>
              <a:solidFill>
                <a:schemeClr val="tx1"/>
              </a:solidFill>
              <a:effectLst/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descr="C:\Users\Admin\Desktop\пчелки\5cc481d5cf689a2d9c202174.jpg" id="43010" name="Picture 2"/>
          <p:cNvPicPr>
            <a:picLocks noChangeArrowheads="1" noChangeAspect="1"/>
          </p:cNvPicPr>
          <p:nvPr/>
        </p:nvPicPr>
        <p:blipFill>
          <a:blip cstate="print" r:embed="rId2"/>
          <a:srcRect r="79" t="-2294"/>
          <a:stretch>
            <a:fillRect/>
          </a:stretch>
        </p:blipFill>
        <p:spPr bwMode="auto">
          <a:xfrm>
            <a:off x="1547664" y="2128357"/>
            <a:ext cx="2376264" cy="3210694"/>
          </a:xfrm>
          <a:prstGeom prst="rect">
            <a:avLst/>
          </a:prstGeom>
          <a:noFill/>
        </p:spPr>
      </p:pic>
      <p:pic>
        <p:nvPicPr>
          <p:cNvPr descr="C:\Users\Admin\Desktop\пчелки\47098555adf82ef4fbd94dd775df7de202d216de.jpeg" id="43011" name="Picture 3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4678238" y="2708920"/>
            <a:ext cx="3638178" cy="3638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познавательно – исследовательской деятельности детей раннего возраста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«От рождения до школы)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Знакомить детей с обобщенными способами исследования разных объектов окружающей жизни.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Стимулировать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любознательность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Включать детей в совместные с взрослым практические познавательные действия экспериментального характера.</a:t>
            </a:r>
          </a:p>
          <a:p>
            <a:pPr algn="ctr">
              <a:buNone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5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5"/>
            <a:ext cx="8270130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mtClean="0" sz="3200">
                <a:solidFill>
                  <a:srgbClr val="FF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Содержание  работы по развитию исследовательской деятельности детей раннего возраста</a:t>
            </a:r>
          </a:p>
          <a:p>
            <a:r>
              <a:rPr b="1" dirty="0" i="1" lang="ru-RU" smtClean="0" sz="2800">
                <a:solidFill>
                  <a:schemeClr val="accent1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     </a:t>
            </a:r>
            <a:r>
              <a:rPr b="1" dirty="0" i="1" lang="ru-RU" smtClean="0" sz="28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Воспитание </a:t>
            </a:r>
          </a:p>
          <a:p>
            <a:r>
              <a:rPr b="1" dirty="0" i="1" lang="ru-RU" sz="28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культурно-гигиенических         Самообслуживание</a:t>
            </a:r>
          </a:p>
          <a:p>
            <a:r>
              <a:rPr b="1" dirty="0" i="1" lang="ru-RU" sz="28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i="1" lang="ru-RU" smtClean="0" sz="28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         навыков</a:t>
            </a:r>
          </a:p>
          <a:p>
            <a:r>
              <a:rPr dirty="0" lang="ru-RU" smtClean="0" sz="2800">
                <a:solidFill>
                  <a:schemeClr val="accent1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                                              </a:t>
            </a:r>
            <a:endParaRPr dirty="0" lang="ru-RU" smtClean="0" sz="3200">
              <a:solidFill>
                <a:schemeClr val="accent1">
                  <a:lumMod val="50000"/>
                </a:schemeClr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indent="-571500" marL="571500">
              <a:buFont charset="0" panose="020B0604020202020204" pitchFamily="34" typeface="Arial"/>
              <a:buChar char="•"/>
            </a:pPr>
            <a:endParaRPr dirty="0" lang="ru-RU" sz="3200">
              <a:solidFill>
                <a:schemeClr val="accent1">
                  <a:lumMod val="50000"/>
                </a:schemeClr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indent="-571500" marL="571500">
              <a:buFont charset="0" panose="020B0604020202020204" pitchFamily="34" typeface="Arial"/>
              <a:buChar char="•"/>
            </a:pPr>
            <a:endParaRPr dirty="0" lang="ru-RU" smtClean="0" sz="3200">
              <a:solidFill>
                <a:schemeClr val="accent1">
                  <a:lumMod val="50000"/>
                </a:schemeClr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indent="-571500" marL="571500">
              <a:buFont charset="0" panose="020B0604020202020204" pitchFamily="34" typeface="Arial"/>
              <a:buChar char="•"/>
            </a:pPr>
            <a:endParaRPr dirty="0" lang="ru-RU" sz="3200">
              <a:solidFill>
                <a:schemeClr val="accent1">
                  <a:lumMod val="50000"/>
                </a:schemeClr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endParaRPr dirty="0" lang="ru-RU">
              <a:solidFill>
                <a:schemeClr val="accent1">
                  <a:lumMod val="50000"/>
                </a:schemeClr>
              </a:solidFill>
            </a:endParaRPr>
          </a:p>
          <a:p>
            <a:endParaRPr dirty="0" lang="ru-RU" smtClean="0"/>
          </a:p>
          <a:p>
            <a:endParaRPr dirty="0" lang="ru-RU"/>
          </a:p>
          <a:p>
            <a:endParaRPr dirty="0" lang="ru-RU" smtClean="0"/>
          </a:p>
          <a:p>
            <a:endParaRPr dirty="0" lang="ru-RU"/>
          </a:p>
          <a:p>
            <a:endParaRPr dirty="0" lang="ru-RU" smtClean="0"/>
          </a:p>
          <a:p>
            <a:endParaRPr dirty="0" lang="ru-RU" smtClean="0"/>
          </a:p>
          <a:p>
            <a:endParaRPr dirty="0" lang="ru-RU" smtClean="0"/>
          </a:p>
          <a:p>
            <a:endParaRPr dirty="0" lang="ru-RU" smtClean="0"/>
          </a:p>
          <a:p>
            <a:endParaRPr dirty="0"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" r="7"/>
          <a:stretch/>
        </p:blipFill>
        <p:spPr>
          <a:xfrm>
            <a:off x="681870" y="3928706"/>
            <a:ext cx="3098042" cy="27022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913656"/>
            <a:ext cx="3600401" cy="27003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52120" y="3044809"/>
            <a:ext cx="3168352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2000">
                <a:solidFill>
                  <a:schemeClr val="tx2">
                    <a:lumMod val="60000"/>
                    <a:lumOff val="4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Упражнение «Застежки</a:t>
            </a:r>
            <a:r>
              <a:rPr dirty="0" lang="ru-RU" smtClean="0" sz="2000">
                <a:solidFill>
                  <a:schemeClr val="tx2">
                    <a:lumMod val="60000"/>
                    <a:lumOff val="4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»</a:t>
            </a:r>
            <a:endParaRPr dirty="0" lang="ru-RU" sz="2000">
              <a:solidFill>
                <a:schemeClr val="tx2">
                  <a:lumMod val="60000"/>
                  <a:lumOff val="40000"/>
                </a:schemeClr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870" y="3200577"/>
            <a:ext cx="3024336" cy="7078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2000">
                <a:solidFill>
                  <a:schemeClr val="tx2">
                    <a:lumMod val="60000"/>
                    <a:lumOff val="4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Упражнение </a:t>
            </a:r>
          </a:p>
          <a:p>
            <a:pPr algn="ctr"/>
            <a:r>
              <a:rPr b="1" dirty="0" lang="ru-RU" smtClean="0" sz="2000">
                <a:solidFill>
                  <a:schemeClr val="tx2">
                    <a:lumMod val="60000"/>
                    <a:lumOff val="4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«Чистые ладошки»»</a:t>
            </a:r>
            <a:endParaRPr b="1" dirty="0" lang="ru-RU" sz="2000">
              <a:solidFill>
                <a:schemeClr val="tx2">
                  <a:lumMod val="60000"/>
                  <a:lumOff val="40000"/>
                </a:schemeClr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96832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64088" y="829018"/>
            <a:ext cx="352744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</a:p>
          <a:p>
            <a:pPr algn="ctr"/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«Разноцветные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резиночки»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749789"/>
            <a:ext cx="49685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Первичное представление </a:t>
            </a:r>
            <a:endParaRPr lang="ru-RU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объектах окружающего мира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«Тонет, не тонет»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501008"/>
            <a:ext cx="3843292" cy="288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73016"/>
            <a:ext cx="364853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9108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88840"/>
            <a:ext cx="7772400" cy="960512"/>
          </a:xfrm>
        </p:spPr>
        <p:txBody>
          <a:bodyPr>
            <a:normAutofit fontScale="90000"/>
          </a:bodyPr>
          <a:lstStyle/>
          <a:p>
            <a:r>
              <a:rPr lang="ru-RU" altLang="ru-RU" b="1" i="1" dirty="0">
                <a:solidFill>
                  <a:srgbClr val="002060"/>
                </a:solidFill>
                <a:latin typeface="Arbat" pitchFamily="2" charset="0"/>
              </a:rPr>
              <a:t>« </a:t>
            </a:r>
            <a:r>
              <a:rPr lang="ru-RU" altLang="ru-RU" b="1" i="1" dirty="0" smtClean="0">
                <a:solidFill>
                  <a:srgbClr val="002060"/>
                </a:solidFill>
                <a:latin typeface="Arbat" pitchFamily="2" charset="0"/>
              </a:rPr>
              <a:t>Скажи мне– </a:t>
            </a:r>
            <a:r>
              <a:rPr lang="ru-RU" altLang="ru-RU" b="1" i="1" dirty="0">
                <a:solidFill>
                  <a:srgbClr val="002060"/>
                </a:solidFill>
                <a:latin typeface="Arbat" pitchFamily="2" charset="0"/>
              </a:rPr>
              <a:t>и я </a:t>
            </a:r>
            <a:r>
              <a:rPr lang="ru-RU" altLang="ru-RU" b="1" i="1" dirty="0" smtClean="0">
                <a:solidFill>
                  <a:srgbClr val="002060"/>
                </a:solidFill>
                <a:latin typeface="Arbat" pitchFamily="2" charset="0"/>
              </a:rPr>
              <a:t>забуду. </a:t>
            </a:r>
            <a:r>
              <a:rPr lang="ru-RU" altLang="ru-RU" b="1" i="1" dirty="0">
                <a:solidFill>
                  <a:srgbClr val="002060"/>
                </a:solidFill>
                <a:latin typeface="Arbat" pitchFamily="2" charset="0"/>
              </a:rPr>
              <a:t/>
            </a:r>
            <a:br>
              <a:rPr lang="ru-RU" altLang="ru-RU" b="1" i="1" dirty="0">
                <a:solidFill>
                  <a:srgbClr val="002060"/>
                </a:solidFill>
                <a:latin typeface="Arbat" pitchFamily="2" charset="0"/>
              </a:rPr>
            </a:br>
            <a:r>
              <a:rPr lang="ru-RU" altLang="ru-RU" b="1" i="1" dirty="0" smtClean="0">
                <a:solidFill>
                  <a:srgbClr val="002060"/>
                </a:solidFill>
                <a:latin typeface="Arbat" pitchFamily="2" charset="0"/>
              </a:rPr>
              <a:t>Покажи мне  </a:t>
            </a:r>
            <a:r>
              <a:rPr lang="ru-RU" altLang="ru-RU" b="1" i="1" dirty="0">
                <a:solidFill>
                  <a:srgbClr val="002060"/>
                </a:solidFill>
                <a:latin typeface="Arbat" pitchFamily="2" charset="0"/>
              </a:rPr>
              <a:t>– и я </a:t>
            </a:r>
            <a:r>
              <a:rPr lang="ru-RU" altLang="ru-RU" b="1" i="1" dirty="0" smtClean="0">
                <a:solidFill>
                  <a:srgbClr val="002060"/>
                </a:solidFill>
                <a:latin typeface="Arbat" pitchFamily="2" charset="0"/>
              </a:rPr>
              <a:t>запомню.</a:t>
            </a:r>
            <a:r>
              <a:rPr lang="ru-RU" altLang="ru-RU" b="1" i="1" dirty="0">
                <a:solidFill>
                  <a:srgbClr val="002060"/>
                </a:solidFill>
                <a:latin typeface="Arbat" pitchFamily="2" charset="0"/>
              </a:rPr>
              <a:t/>
            </a:r>
            <a:br>
              <a:rPr lang="ru-RU" altLang="ru-RU" b="1" i="1" dirty="0">
                <a:solidFill>
                  <a:srgbClr val="002060"/>
                </a:solidFill>
                <a:latin typeface="Arbat" pitchFamily="2" charset="0"/>
              </a:rPr>
            </a:br>
            <a:r>
              <a:rPr lang="ru-RU" altLang="ru-RU" b="1" i="1" dirty="0" smtClean="0">
                <a:solidFill>
                  <a:srgbClr val="002060"/>
                </a:solidFill>
                <a:latin typeface="Arbat" pitchFamily="2" charset="0"/>
              </a:rPr>
              <a:t>Вовлеки меня  – и  </a:t>
            </a:r>
            <a:r>
              <a:rPr lang="ru-RU" altLang="ru-RU" b="1" i="1" dirty="0">
                <a:solidFill>
                  <a:srgbClr val="002060"/>
                </a:solidFill>
                <a:latin typeface="Arbat" pitchFamily="2" charset="0"/>
              </a:rPr>
              <a:t>я </a:t>
            </a:r>
            <a:r>
              <a:rPr lang="ru-RU" altLang="ru-RU" b="1" i="1" dirty="0" smtClean="0">
                <a:solidFill>
                  <a:srgbClr val="002060"/>
                </a:solidFill>
                <a:latin typeface="Arbat" pitchFamily="2" charset="0"/>
              </a:rPr>
              <a:t>научусь».</a:t>
            </a:r>
            <a:r>
              <a:rPr lang="ru-RU" altLang="ru-RU" b="1" i="1" dirty="0">
                <a:solidFill>
                  <a:srgbClr val="002060"/>
                </a:solidFill>
                <a:latin typeface="Arbat" pitchFamily="2" charset="0"/>
              </a:rPr>
              <a:t/>
            </a:r>
            <a:br>
              <a:rPr lang="ru-RU" altLang="ru-RU" b="1" i="1" dirty="0">
                <a:solidFill>
                  <a:srgbClr val="002060"/>
                </a:solidFill>
                <a:latin typeface="Arbat" pitchFamily="2" charset="0"/>
              </a:rPr>
            </a:br>
            <a:r>
              <a:rPr lang="ru-RU" sz="43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Китайская пословица</a:t>
            </a:r>
            <a:endParaRPr lang="ru-RU" sz="43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orenstatus.ru/uploads/image/bfa3f596429c8cb65fdcd2b8cb8566e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99" y="2949352"/>
            <a:ext cx="7056785" cy="379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689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44824"/>
            <a:ext cx="2430016" cy="18225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4365104"/>
            <a:ext cx="3046871" cy="22851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30" y="370839"/>
            <a:ext cx="4225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Общественно-полезный труд</a:t>
            </a:r>
          </a:p>
          <a:p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947264" y="393483"/>
            <a:ext cx="40470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к труду взрослых</a:t>
            </a:r>
          </a:p>
          <a:p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17810" y="3877595"/>
            <a:ext cx="7093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начальных представлений о ЗОЖ</a:t>
            </a:r>
          </a:p>
          <a:p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105273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«Помощники»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2080" y="105273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«Уход за цветами</a:t>
            </a:r>
            <a:r>
              <a:rPr lang="ru-RU" b="1" i="1" dirty="0" smtClean="0">
                <a:solidFill>
                  <a:srgbClr val="0070C0"/>
                </a:solidFill>
              </a:rPr>
              <a:t>»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458112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«Определи на вкус»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3" name="Picture 1" descr="G:\МО ясли\i (1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772816"/>
            <a:ext cx="2552395" cy="191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5357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484784"/>
            <a:ext cx="2699792" cy="20248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2276872"/>
            <a:ext cx="2843323" cy="21324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35730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Конструктивно-модельная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577" y="733637"/>
            <a:ext cx="3243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песком и водой</a:t>
            </a:r>
          </a:p>
          <a:p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376135" y="471736"/>
            <a:ext cx="4663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Исследовательское ознакомление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миром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</a:t>
            </a:r>
          </a:p>
          <a:p>
            <a:pPr algn="ctr"/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14127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 «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 </a:t>
            </a: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(транспорт, овощи, фрукты, животные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5" name="Picture 1" descr="G:\МО ясли\i (3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509120"/>
            <a:ext cx="2816424" cy="211231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83568" y="4727726"/>
            <a:ext cx="1925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Волшебная доска»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69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43204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используемые в исследовательской деятельности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методике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М. Монтессори</a:t>
            </a:r>
          </a:p>
          <a:p>
            <a:pPr algn="ctr"/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аглядный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ловесный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п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рактический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гровой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razvitie-ds2348.ucoz.ru/_ph/25/3579885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439248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81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80728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48680"/>
            <a:ext cx="8208912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 практической и исследовательской деятельности по методике М. Монтессори:</a:t>
            </a:r>
            <a:endParaRPr lang="ru-RU" alt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 (демонстрация) способа действия в сочетании с объяснением или образец воспитателя.</a:t>
            </a: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для выполнения самостоятельных упражнений.</a:t>
            </a: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Пояснения, разъяснения, указания. Они должны быть конкретными, короткими и образными.</a:t>
            </a: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к детям.</a:t>
            </a: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предмета.</a:t>
            </a: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pPr marL="457200" indent="-457200"/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alt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2861" y="493278"/>
            <a:ext cx="8097730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ru-RU" b="1" dirty="0" lang="ru-RU" smtClean="0" sz="3200">
                <a:solidFill>
                  <a:srgbClr val="FF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Достоинства метода М.Монтессори </a:t>
            </a:r>
          </a:p>
          <a:p>
            <a:pPr>
              <a:lnSpc>
                <a:spcPct val="80000"/>
              </a:lnSpc>
            </a:pPr>
            <a:r>
              <a:rPr altLang="ru-RU" b="1" dirty="0" lang="ru-RU" sz="28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Дети получают реальные представления  о различных сторонах изучаемого объекта, о его взаимоотношениях  с другими объектами и со средой обитания</a:t>
            </a:r>
            <a:r>
              <a:rPr altLang="ru-RU" b="1" dirty="0" lang="ru-RU" smtClean="0" sz="28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.</a:t>
            </a:r>
            <a:endParaRPr altLang="ru-RU" b="1" dirty="0" lang="ru-RU" sz="2800">
              <a:solidFill>
                <a:srgbClr val="00206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descr="G:\МО ясли\i (27).jpg" id="9217" name="Picture 1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395536" y="2564904"/>
            <a:ext cx="2592288" cy="1944216"/>
          </a:xfrm>
          <a:prstGeom prst="rect">
            <a:avLst/>
          </a:prstGeom>
          <a:noFill/>
        </p:spPr>
      </p:pic>
      <p:pic>
        <p:nvPicPr>
          <p:cNvPr descr="G:\МО ясли\i (33).jpg" id="9219" name="Picture 3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6228184" y="2492896"/>
            <a:ext cx="2576397" cy="1932298"/>
          </a:xfrm>
          <a:prstGeom prst="rect">
            <a:avLst/>
          </a:prstGeom>
          <a:noFill/>
        </p:spPr>
      </p:pic>
      <p:pic>
        <p:nvPicPr>
          <p:cNvPr descr="G:\МО ясли\i (30).jpg" id="9218" name="Picture 2"/>
          <p:cNvPicPr>
            <a:picLocks noChangeArrowheads="1" noChangeAspect="1"/>
          </p:cNvPicPr>
          <p:nvPr/>
        </p:nvPicPr>
        <p:blipFill>
          <a:blip cstate="print" r:embed="rId4"/>
          <a:srcRect b="9" r="-20"/>
          <a:stretch>
            <a:fillRect/>
          </a:stretch>
        </p:blipFill>
        <p:spPr bwMode="auto">
          <a:xfrm>
            <a:off x="3131840" y="3140968"/>
            <a:ext cx="2702051" cy="2592288"/>
          </a:xfrm>
          <a:prstGeom prst="rect">
            <a:avLst/>
          </a:prstGeom>
          <a:noFill/>
        </p:spPr>
      </p:pic>
      <p:pic>
        <p:nvPicPr>
          <p:cNvPr descr="G:\МО ясли\i (37).jpg" id="1026" name="Picture 2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323528" y="4581128"/>
            <a:ext cx="2664296" cy="1998222"/>
          </a:xfrm>
          <a:prstGeom prst="rect">
            <a:avLst/>
          </a:prstGeom>
          <a:noFill/>
        </p:spPr>
      </p:pic>
      <p:pic>
        <p:nvPicPr>
          <p:cNvPr descr="G:\МО ясли\i (9).jpg" id="1027" name="Picture 3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6156176" y="4581128"/>
            <a:ext cx="2744415" cy="2058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738246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064896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 algn="ctr" fontAlgn="auto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</a:rPr>
              <a:t>Структура предметно-развивающей среды:</a:t>
            </a:r>
            <a:endParaRPr lang="ru-RU" altLang="ru-RU" sz="2400" dirty="0">
              <a:solidFill>
                <a:srgbClr val="FF0000"/>
              </a:solidFill>
              <a:latin typeface="Times New Roman" pitchFamily="18" charset="0"/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altLang="ru-RU" sz="2400" dirty="0">
                <a:solidFill>
                  <a:schemeClr val="tx2"/>
                </a:solidFill>
                <a:latin typeface="Times New Roman" pitchFamily="18" charset="0"/>
              </a:rPr>
              <a:t> </a:t>
            </a: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 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</a:rPr>
              <a:t>Организация и проведение познавательно-исследовательской деятельности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</a:rPr>
              <a:t>педагогами, совместно с родителями,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</a:rPr>
              <a:t>накопление, систематизация, использование и преобразование опыта детей в деятельности опосредовано естественными и специально созданными условиями.</a:t>
            </a:r>
          </a:p>
          <a:p>
            <a:pPr indent="-182880" algn="ctr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Требования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</a:rPr>
              <a:t>к предметно-развивающей среде:</a:t>
            </a:r>
            <a:r>
              <a:rPr lang="ru-RU" altLang="ru-RU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indent="-18288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</a:rPr>
              <a:t>1. Развивающий характер.</a:t>
            </a:r>
          </a:p>
          <a:p>
            <a:pPr indent="-18288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</a:rPr>
              <a:t>2. Создание условий для формирования ведущих видов деятельности с одновременным учетом особенностей  других видов деятельности.</a:t>
            </a:r>
          </a:p>
          <a:p>
            <a:pPr indent="-18288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</a:rPr>
              <a:t>3. Соответствие возможностям ребенка для перехода к следующему этапу развития</a:t>
            </a:r>
          </a:p>
          <a:p>
            <a:pPr indent="-18288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</a:rPr>
              <a:t>4. Включение известных ребенку объектов, а также новых, которые побуждают его к последующей деятельности.</a:t>
            </a:r>
          </a:p>
          <a:p>
            <a:pPr indent="-18288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</a:rPr>
              <a:t>5. Учет исходной инициативности ребенка, его стремления на деле применять свои знания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489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24744"/>
            <a:ext cx="79928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материалам, </a:t>
            </a:r>
            <a:endParaRPr lang="ru-RU" alt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используемых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практической и исследовательской 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деятельности:</a:t>
            </a:r>
            <a:endParaRPr lang="ru-RU" alt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езопасность </a:t>
            </a: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жизни и здоровья </a:t>
            </a:r>
            <a:r>
              <a:rPr lang="ru-RU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alt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достаточность</a:t>
            </a:r>
            <a:endParaRPr lang="ru-RU" alt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расположения</a:t>
            </a:r>
            <a:endParaRPr lang="ru-RU" alt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мобильность</a:t>
            </a:r>
            <a:endParaRPr lang="ru-RU" alt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27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1042" y="374659"/>
            <a:ext cx="53672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b="1" dirty="0" lang="ru-RU" smtClean="0" sz="3200">
                <a:solidFill>
                  <a:srgbClr val="FF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Сотрудничество с семьей</a:t>
            </a:r>
            <a:endParaRPr b="1" dirty="0" lang="ru-RU" sz="3200">
              <a:solidFill>
                <a:srgbClr val="FF000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descr="C:\Users\Admin\Desktop\i (3).jpg" id="3" name="Рисунок 2"/>
          <p:cNvPicPr/>
          <p:nvPr/>
        </p:nvPicPr>
        <p:blipFill>
          <a:blip cstate="print" r:embed="rId2"/>
          <a:srcRect b="44" r="-12"/>
          <a:stretch>
            <a:fillRect/>
          </a:stretch>
        </p:blipFill>
        <p:spPr bwMode="auto">
          <a:xfrm>
            <a:off x="467544" y="2294843"/>
            <a:ext cx="193541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Admin\Desktop\i (5).jpg" id="4" name="Рисунок 3"/>
          <p:cNvPicPr/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3131840" y="2517561"/>
            <a:ext cx="252028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Admin\Desktop\i (2).jpg" id="5" name="Рисунок 4"/>
          <p:cNvPicPr/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5996129" y="2517561"/>
            <a:ext cx="273716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Admin\Desktop\i (8).jpg" id="6" name="Рисунок 5"/>
          <p:cNvPicPr/>
          <p:nvPr/>
        </p:nvPicPr>
        <p:blipFill>
          <a:blip cstate="print" r:embed="rId5"/>
          <a:srcRect b="-88" r="6"/>
          <a:stretch>
            <a:fillRect/>
          </a:stretch>
        </p:blipFill>
        <p:spPr bwMode="auto">
          <a:xfrm>
            <a:off x="248987" y="4437112"/>
            <a:ext cx="2692834" cy="225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Admin\Desktop\i (6).jpg" id="7" name="Рисунок 6"/>
          <p:cNvPicPr/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3167844" y="4774020"/>
            <a:ext cx="2448272" cy="192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Admin\Desktop\i (7).jpg" id="8" name="Рисунок 7"/>
          <p:cNvPicPr/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6012160" y="4762279"/>
            <a:ext cx="270510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1034242" y="1004387"/>
            <a:ext cx="7408333" cy="3450696"/>
          </a:xfrm>
        </p:spPr>
        <p:txBody>
          <a:bodyPr/>
          <a:lstStyle/>
          <a:p>
            <a:r>
              <a:rPr b="1" dirty="0" lang="ru-RU" smtClean="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Участие родителей в создании предметно- пространственной  среды по методике </a:t>
            </a:r>
          </a:p>
          <a:p>
            <a:pPr indent="0" marL="0">
              <a:buNone/>
            </a:pPr>
            <a:r>
              <a:rPr b="1" dirty="0" lang="ru-RU" smtClean="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М. Монтессори.</a:t>
            </a:r>
            <a:endParaRPr b="1" dirty="0" lang="ru-RU">
              <a:solidFill>
                <a:srgbClr val="00206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5792" y="404664"/>
            <a:ext cx="581774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 собрание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«Педагогика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М.Монтессори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домашних условиях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/>
          </a:p>
        </p:txBody>
      </p:sp>
      <p:pic>
        <p:nvPicPr>
          <p:cNvPr id="44034" name="Picture 2" descr="G:\МО ясли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3744416" cy="2808312"/>
          </a:xfrm>
          <a:prstGeom prst="rect">
            <a:avLst/>
          </a:prstGeom>
          <a:noFill/>
        </p:spPr>
      </p:pic>
      <p:pic>
        <p:nvPicPr>
          <p:cNvPr id="44035" name="Picture 3" descr="G:\МО ясли\i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12976"/>
            <a:ext cx="3872541" cy="2904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84249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для родителей: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«Дидактические игры по методике Монтессори в первой младшей группе своими руками».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082" name="Picture 2" descr="G:\МО ясли\i (1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24944"/>
            <a:ext cx="3240360" cy="2430270"/>
          </a:xfrm>
          <a:prstGeom prst="rect">
            <a:avLst/>
          </a:prstGeom>
          <a:noFill/>
        </p:spPr>
      </p:pic>
      <p:pic>
        <p:nvPicPr>
          <p:cNvPr id="46083" name="Picture 3" descr="G:\МО ясли\i (2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76872"/>
            <a:ext cx="3416491" cy="256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0872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" name="Picture 2" descr="C:\Users\Nastya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072" y="188913"/>
            <a:ext cx="82804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3" y="2413338"/>
            <a:ext cx="792112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</a:rPr>
              <a:t>Одна из основных задач ФГОС </a:t>
            </a:r>
          </a:p>
          <a:p>
            <a:pPr>
              <a:buFont typeface="Wingdings 2" pitchFamily="18" charset="2"/>
              <a:buNone/>
            </a:pP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</a:rPr>
              <a:t>– поддержка детской инициативы и   самостоятельности в разных видах детской деятельности: игровой, коммуникативной, творческой, конструктивной, трудовой, познавательной, исследовательской, </a:t>
            </a:r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</a:rPr>
              <a:t>проектной.</a:t>
            </a:r>
            <a:endParaRPr lang="ru-RU" altLang="ru-RU" sz="32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74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О ясли\i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68052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МО ясли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0928"/>
            <a:ext cx="3816424" cy="34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987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3672" y="1988840"/>
            <a:ext cx="83088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</a:rPr>
              <a:t>Ребенок рождается исследователем. Неутолимая жажда новых впечатлений, любопытство, постоянное стремление наблюдать и экспериментировать, самостоятельно искать новые сведения о мире, традиционно рассматриваются как важнейшие черты детского поведения.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</a:rPr>
              <a:t>		</a:t>
            </a:r>
            <a:endParaRPr lang="ru-RU" sz="1400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33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1052734"/>
            <a:ext cx="2639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878242750"/>
              </p:ext>
            </p:extLst>
          </p:nvPr>
        </p:nvGraphicFramePr>
        <p:xfrm>
          <a:off x="4283968" y="2348880"/>
          <a:ext cx="468052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706431930"/>
              </p:ext>
            </p:extLst>
          </p:nvPr>
        </p:nvGraphicFramePr>
        <p:xfrm>
          <a:off x="323528" y="2492896"/>
          <a:ext cx="418822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62650" y="1653533"/>
            <a:ext cx="22156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2012-2013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sz="2400" b="1" dirty="0" smtClean="0"/>
              <a:t>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52828" y="1705792"/>
            <a:ext cx="2180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2018-2019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62973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628800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 algn="ctr" fontAlgn="auto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4800" b="1" i="1" dirty="0">
                <a:solidFill>
                  <a:srgbClr val="002060"/>
                </a:solidFill>
                <a:latin typeface="Times New Roman" pitchFamily="18" charset="0"/>
              </a:rPr>
              <a:t>3адача педагога – не пресекать исследовательскую, поисковую активность детей, а наоборот, активно помогать. </a:t>
            </a:r>
          </a:p>
        </p:txBody>
      </p:sp>
    </p:spTree>
    <p:extLst>
      <p:ext uri="{BB962C8B-B14F-4D97-AF65-F5344CB8AC3E}">
        <p14:creationId xmlns:p14="http://schemas.microsoft.com/office/powerpoint/2010/main" xmlns="" val="399740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831" y="980728"/>
            <a:ext cx="83715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4098" name="Picture 2" descr="ÐÐ»ÐµÐ½Ð¾Ð²ÑÐµ Ð»Ð¸ÑÑÑÑ Ð½Ð° ÑÐ¾Ð»Ð½Ñ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66675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532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88640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Актуальность</a:t>
            </a:r>
          </a:p>
          <a:p>
            <a:pPr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39552" y="889861"/>
            <a:ext cx="82089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Педагоги-практики отмечают, что количество детей с низким стремлением к самостоятельности,  слабо развитой мелкой моторикой рук, с бедным словарным запасом или полным отсутствием речи, становиться все больше и больше.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1" name="Picture 3" descr="C:\Users\Admin\Desktop\пчелки\1536835690_familypolic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420888"/>
            <a:ext cx="4291630" cy="2414042"/>
          </a:xfrm>
          <a:prstGeom prst="rect">
            <a:avLst/>
          </a:prstGeom>
          <a:noFill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539552" y="5203940"/>
            <a:ext cx="7992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начали искать педагогические технологии которое помогли бы нам разрешить эти проблемы.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830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ленн Доман">
            <a:hlinkClick r:id="rId2" tooltip="&quot;Гленн Доман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608512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19712" y="1052736"/>
            <a:ext cx="46085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Гленн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Доман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1919-2013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етодика основана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том факте, что малыши лучше всего воспринимают информацию с помощью зрительных и слуховых анализаторов. </a:t>
            </a:r>
          </a:p>
        </p:txBody>
      </p:sp>
    </p:spTree>
    <p:extLst>
      <p:ext uri="{BB962C8B-B14F-4D97-AF65-F5344CB8AC3E}">
        <p14:creationId xmlns:p14="http://schemas.microsoft.com/office/powerpoint/2010/main" xmlns="" val="33908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839" y="908720"/>
            <a:ext cx="85736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z="32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Суть</a:t>
            </a:r>
            <a:r>
              <a:rPr dirty="0" lang="ru-RU" sz="32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методики заключается в том, чтобы показывать деткам специальные карточки с изображением животных, фруктов и многого другого, а также написанные на специальных карточках слова и четко их </a:t>
            </a:r>
            <a:r>
              <a:rPr dirty="0" lang="ru-RU" smtClean="0" sz="32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произносить</a:t>
            </a:r>
            <a:r>
              <a:rPr dirty="0" lang="ru-RU" smtClean="0" sz="3200">
                <a:solidFill>
                  <a:schemeClr val="accent1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.</a:t>
            </a:r>
            <a:endParaRPr dirty="0" lang="ru-RU" sz="3200">
              <a:solidFill>
                <a:schemeClr val="accent1">
                  <a:lumMod val="50000"/>
                </a:schemeClr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4"/>
          <a:stretch/>
        </p:blipFill>
        <p:spPr>
          <a:xfrm>
            <a:off x="428207" y="3463265"/>
            <a:ext cx="4912469" cy="30963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44"/>
          <a:stretch/>
        </p:blipFill>
        <p:spPr>
          <a:xfrm>
            <a:off x="5595455" y="3300401"/>
            <a:ext cx="2733768" cy="342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419898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силь Лупан">
            <a:hlinkClick r:id="rId2" tooltip="&quot;Сесиль Лупан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2592288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491880" y="992629"/>
            <a:ext cx="51577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Сесиль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Лупан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Бельгия 1955г.р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принцип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методики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обучение должно приносить радость и малышу, и родителям. А учиться детям должно быть легко и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14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347873"/>
            <a:ext cx="4536504" cy="4536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2060848"/>
            <a:ext cx="4104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методики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том, что дети требуют не внимания-опеки, а внимания-интереса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xmlns="" val="174739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мья Никитиных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338" y="1848812"/>
            <a:ext cx="4288790" cy="30918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788024" y="1040228"/>
            <a:ext cx="43559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Никитиных</a:t>
            </a:r>
          </a:p>
          <a:p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принципы методики </a:t>
            </a:r>
            <a:endParaRPr lang="ru-RU" sz="3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каких-либо ограничений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Неотъемлемая часть жизни – это спорт. </a:t>
            </a:r>
            <a:endParaRPr lang="ru-RU" sz="3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Участие родителей на равных правах во всех занятиях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160515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6634</TotalTime>
  <Words>725</Words>
  <Application>Microsoft Office PowerPoint</Application>
  <PresentationFormat>Экран (4:3)</PresentationFormat>
  <Paragraphs>155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Волна</vt:lpstr>
      <vt:lpstr>МУНИЦИПАЛЬНОЕ БЮДЖЕТНОЕ ОБЩЕОБРАЗОВАТЕЛЬНОЕ УЧРЕЖДЕНИЕ «ГИМНАЗИЯ «ПЛАНЕТА ДЕТСТВА» СТРУКТУРНОЕ ПОДРАЗДЕЛЕНИЕ   «ДЕТСКИЙ САД «ПЛАНЕТА ДЕТСТВА» г. Рубцовска Алтайского края   </vt:lpstr>
      <vt:lpstr>« Скажи мне– и я забуду.  Покажи мне  – и я запомню. Вовлеки меня  – и  я научусь». Китайская пословица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SAD-MUS</dc:creator>
  <cp:lastModifiedBy>User</cp:lastModifiedBy>
  <cp:revision>66</cp:revision>
  <dcterms:modified xsi:type="dcterms:W3CDTF">2019-09-18T04:44:08Z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1252132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D6.2.12</vt:lpwstr>
  </property>
</Properties>
</file>