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EB48-0416-4EEC-BE9D-2B59E7D8BBC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FA0EA-6667-4218-9634-5B7023CF1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A0EA-6667-4218-9634-5B7023CF14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39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0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1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56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9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2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08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6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27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3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6606-90A9-4B87-8133-5BAF7471547F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4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dou/6421_kartoteka_syuzhetno_rilevyh_igr_fgo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publ/47-1-0-41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metodika/6536_pedagogicheskoe_porosveschenie_roditele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su/publ/108-1-0-51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iter/6269_kak_nauchit_rebemka_pereskasyvat_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su/publ/123-1-0-42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349" y="428604"/>
            <a:ext cx="78581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4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+mj-lt"/>
            </a:endParaRPr>
          </a:p>
          <a:p>
            <a:pPr algn="r"/>
            <a:r>
              <a:rPr lang="ru-RU" sz="3600" b="1" i="1" dirty="0" smtClean="0">
                <a:solidFill>
                  <a:srgbClr val="7030A0"/>
                </a:solidFill>
                <a:latin typeface="+mj-lt"/>
              </a:rPr>
              <a:t>Возрастные особенности детей 4-5 лет.</a:t>
            </a:r>
          </a:p>
          <a:p>
            <a:pPr algn="r"/>
            <a:r>
              <a:rPr lang="ru-RU" sz="3600" b="1" i="1" dirty="0" smtClean="0">
                <a:solidFill>
                  <a:srgbClr val="7030A0"/>
                </a:solidFill>
                <a:latin typeface="+mj-lt"/>
              </a:rPr>
              <a:t>Возраст Почемучек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МБДОУ 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«Д/С № 37 «Веснянка»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      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воспитатель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Присекина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Л.И.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г Рубцовск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2020г.</a:t>
            </a:r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  <a:p>
            <a:pPr algn="r"/>
            <a:endParaRPr lang="ru-RU" sz="2000" b="1" i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5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899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Преобладающим видом деятельности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остается </a:t>
            </a:r>
            <a:r>
              <a:rPr lang="ru-RU" b="1" i="1" dirty="0">
                <a:solidFill>
                  <a:srgbClr val="7030A0"/>
                </a:solidFill>
              </a:rPr>
              <a:t>игра.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Изменяется </a:t>
            </a:r>
            <a:r>
              <a:rPr lang="ru-RU" dirty="0">
                <a:solidFill>
                  <a:srgbClr val="7030A0"/>
                </a:solidFill>
              </a:rPr>
              <a:t>ее содержание и усложняются формы проведения. Появляются </a:t>
            </a:r>
            <a:r>
              <a:rPr lang="ru-RU" u="sng" dirty="0">
                <a:solidFill>
                  <a:srgbClr val="7030A0"/>
                </a:solidFill>
                <a:hlinkClick r:id="rId3"/>
              </a:rPr>
              <a:t>ролевые игры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Содержание </a:t>
            </a:r>
            <a:r>
              <a:rPr lang="ru-RU" dirty="0">
                <a:solidFill>
                  <a:srgbClr val="7030A0"/>
                </a:solidFill>
              </a:rPr>
              <a:t>игры акцентируется на обыгрывании отношений между людьми. У детей могут возникать конфликты при распределении ролей.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№6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С 4 лет нужно предлагать детям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игры</a:t>
            </a:r>
            <a:r>
              <a:rPr lang="ru-RU" sz="2800" dirty="0">
                <a:solidFill>
                  <a:srgbClr val="7030A0"/>
                </a:solidFill>
              </a:rPr>
              <a:t>, соответствующие его полу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110" name="Picture 14" descr="http://chstrana.detkin-club.ru/images/teachers/2_1-768x668_59db32450ad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58" y="3554258"/>
            <a:ext cx="3456384" cy="300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7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304" y="260648"/>
            <a:ext cx="64807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этом возрасте дети активно и с удовольствием осваивают различные виды творческой деятельности.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Им </a:t>
            </a:r>
            <a:r>
              <a:rPr lang="ru-RU" dirty="0">
                <a:solidFill>
                  <a:srgbClr val="7030A0"/>
                </a:solidFill>
              </a:rPr>
              <a:t>очень нравится рисовать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 детей активно развивается мелкая моторика</a:t>
            </a:r>
            <a:r>
              <a:rPr lang="ru-RU" dirty="0"/>
              <a:t>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№7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Рисуйте с детьми, занимайтесь художественной лепкой, учите их петь и танцевать.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Пытайтесь </a:t>
            </a:r>
            <a:r>
              <a:rPr lang="ru-RU" b="1" dirty="0">
                <a:solidFill>
                  <a:srgbClr val="7030A0"/>
                </a:solidFill>
              </a:rPr>
              <a:t>их увлечь этими занятиями, а не заставлять. Предлагайте самые простые идеи для поделок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Хвалите за выполненную работу. Некоторые поделки можно дарить кому-то из близких людей, чтобы ребенок увидел значимость своего труда.  </a:t>
            </a:r>
          </a:p>
        </p:txBody>
      </p:sp>
      <p:pic>
        <p:nvPicPr>
          <p:cNvPr id="5122" name="Picture 2" descr="https://image.jimcdn.com/app/cms/image/transf/none/path/s4b8b41c365737880/image/i78978c3916387d61/version/149249677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" y="4252276"/>
            <a:ext cx="7219380" cy="19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5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80691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Активно развиваются речевые способности.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Увеличивается </a:t>
            </a:r>
            <a:r>
              <a:rPr lang="ru-RU" sz="2800" dirty="0">
                <a:solidFill>
                  <a:srgbClr val="7030A0"/>
                </a:solidFill>
              </a:rPr>
              <a:t>словарный запас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Улучшается звукопроизношение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Дети способны четко выражать свои мысли.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Они </a:t>
            </a:r>
            <a:r>
              <a:rPr lang="ru-RU" sz="2800" dirty="0">
                <a:solidFill>
                  <a:srgbClr val="7030A0"/>
                </a:solidFill>
              </a:rPr>
              <a:t>могут описать свои ощущения, рассказать, как выглядит предмет, пересказать небольшой рассказ.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У детей развивается связная речь, формируется грамматическое чутье. Они учатся согласовывать слова, употреблять предлоги.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№8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Если у ребенка остаются проблемы со звукопроизношением, не оставляйте эту проблему без внимания — обратитесь к логопеду.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9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740563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Социальное поведение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Средний дошкольник еще не осознает правила поведения и различные социальные нормы, он импульсивен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Вместе с тем, у него уже формируется общее представление о том, как нужно себя правильно вести в обществе.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Он </a:t>
            </a:r>
            <a:r>
              <a:rPr lang="ru-RU" dirty="0">
                <a:solidFill>
                  <a:srgbClr val="7030A0"/>
                </a:solidFill>
              </a:rPr>
              <a:t>хорошо понимает, что значит плохой поступок. Причем, ребенок способен выявлять признаки нехорошего поведения не только у своих сверстников, но и у себя самого. Он сильно переживает, если нашкодит, поскольку понимает, что это плохо. Поэтому взрослые могут регулировать его поведение.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Основные этические понятия только начинают формироваться.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ходе этого процесса ребенок больше внимания обращает не на нравоучения взрослых, а копирует их поступки и модель поведения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Он готов прислушиваться к советам родителей.</a:t>
            </a:r>
          </a:p>
        </p:txBody>
      </p:sp>
      <p:pic>
        <p:nvPicPr>
          <p:cNvPr id="7170" name="Picture 2" descr="http://ds68.detsad.tver.ru/wp-content/uploads/sites/64/2017/01/850_6e1974263a6556c8482e0f45e944f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2" y="4509120"/>
            <a:ext cx="3024336" cy="200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5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4016"/>
            <a:ext cx="7344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№9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Никогда при детях не делайте то, что запрещаете им.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Ваши </a:t>
            </a:r>
            <a:r>
              <a:rPr lang="ru-RU" dirty="0">
                <a:solidFill>
                  <a:srgbClr val="7030A0"/>
                </a:solidFill>
              </a:rPr>
              <a:t>требования должны быть обоснованными, тактичными.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Будьте </a:t>
            </a:r>
            <a:r>
              <a:rPr lang="ru-RU" dirty="0">
                <a:solidFill>
                  <a:srgbClr val="7030A0"/>
                </a:solidFill>
              </a:rPr>
              <a:t>последовательны и терпеливы.</a:t>
            </a:r>
          </a:p>
          <a:p>
            <a:r>
              <a:rPr lang="ru-RU" dirty="0">
                <a:solidFill>
                  <a:srgbClr val="7030A0"/>
                </a:solidFill>
              </a:rPr>
              <a:t>Дети уже умеют контролировать большинство своих эмоций. У них развивается эмоциональная отзывчивость. Они способны понимать чувства других людей, сопереживать.</a:t>
            </a:r>
          </a:p>
          <a:p>
            <a:r>
              <a:rPr lang="ru-RU" dirty="0">
                <a:solidFill>
                  <a:srgbClr val="7030A0"/>
                </a:solidFill>
              </a:rPr>
              <a:t>Ребенок становится более усидчивым, покладистым и спокойным. Он может выполнять простые бытовые обязанности, однако быстро отвлекается, теряет интерес к труду и не всегда доводит начатое дело до конца.   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№10</a:t>
            </a:r>
          </a:p>
          <a:p>
            <a:r>
              <a:rPr lang="ru-RU" dirty="0">
                <a:solidFill>
                  <a:srgbClr val="7030A0"/>
                </a:solidFill>
              </a:rPr>
              <a:t>Если ребенок не закончил начатое дело, не ругайте его, а предложите доделать все вместе, заинтересуйте каким-то поощрением.</a:t>
            </a:r>
          </a:p>
          <a:p>
            <a:endParaRPr lang="ru-RU" dirty="0"/>
          </a:p>
        </p:txBody>
      </p:sp>
      <p:pic>
        <p:nvPicPr>
          <p:cNvPr id="8194" name="Picture 2" descr="http://dsmedvezhonok.ucoz.ru/detskycad/1332083887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50" y="4149080"/>
            <a:ext cx="3952768" cy="256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2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365" y="1134235"/>
            <a:ext cx="85505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 детей в возрасте 4-5 </a:t>
            </a:r>
            <a:r>
              <a:rPr lang="ru-RU" dirty="0" smtClean="0">
                <a:solidFill>
                  <a:srgbClr val="7030A0"/>
                </a:solidFill>
              </a:rPr>
              <a:t>лет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возрастает потребность в общении, поиске друзей.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 </a:t>
            </a:r>
            <a:r>
              <a:rPr lang="ru-RU" dirty="0">
                <a:solidFill>
                  <a:srgbClr val="7030A0"/>
                </a:solidFill>
              </a:rPr>
              <a:t>тому же от общения в деятельности (во время игры или прогулки), которое преобладает в младшем дошкольном возрасте, они переходят к личностному общению.</a:t>
            </a:r>
          </a:p>
          <a:p>
            <a:r>
              <a:rPr lang="ru-RU" dirty="0">
                <a:solidFill>
                  <a:srgbClr val="7030A0"/>
                </a:solidFill>
              </a:rPr>
              <a:t>Повышается самостоятельность, ребенок способен проявлять инициативу. В этот период для него становится важным признание окружающих.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Он </a:t>
            </a:r>
            <a:r>
              <a:rPr lang="ru-RU" dirty="0">
                <a:solidFill>
                  <a:srgbClr val="7030A0"/>
                </a:solidFill>
              </a:rPr>
              <a:t>старается добиться их уважения, услышать одобрение своих действий. В таком возрасте дети очень обидчивы и эмоционально реагируют на критику.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№11</a:t>
            </a:r>
          </a:p>
          <a:p>
            <a:pPr algn="ctr"/>
            <a:r>
              <a:rPr lang="ru-RU" sz="2800" u="sng" dirty="0">
                <a:solidFill>
                  <a:srgbClr val="7030A0"/>
                </a:solidFill>
                <a:hlinkClick r:id="rId3"/>
              </a:rPr>
              <a:t>Почаще хвалите ребенка</a:t>
            </a:r>
            <a:r>
              <a:rPr lang="ru-RU" sz="2800" dirty="0">
                <a:solidFill>
                  <a:srgbClr val="7030A0"/>
                </a:solidFill>
              </a:rPr>
              <a:t>, обнимайте.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Говорите</a:t>
            </a:r>
            <a:r>
              <a:rPr lang="ru-RU" sz="2800" dirty="0">
                <a:solidFill>
                  <a:srgbClr val="7030A0"/>
                </a:solidFill>
              </a:rPr>
              <a:t>, что гордитесь им, довольны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его </a:t>
            </a:r>
            <a:r>
              <a:rPr lang="ru-RU" sz="2800" dirty="0">
                <a:solidFill>
                  <a:srgbClr val="7030A0"/>
                </a:solidFill>
              </a:rPr>
              <a:t>поведением или поступком.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3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5561" y="1268760"/>
            <a:ext cx="7997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Усиливается гендерное самосознание.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Дети </a:t>
            </a:r>
            <a:r>
              <a:rPr lang="ru-RU" dirty="0">
                <a:solidFill>
                  <a:srgbClr val="7030A0"/>
                </a:solidFill>
              </a:rPr>
              <a:t>не только хорошо осознают свою половую принадлежность, но и учатся вести себя соответственно ей. Также расширяются их представления о половой принадлежности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dirty="0">
                <a:solidFill>
                  <a:srgbClr val="7030A0"/>
                </a:solidFill>
              </a:rPr>
              <a:t>мужской пол — мальчик, юноша, мужчина, сын, старик и т.д.). Они учатся различать мужские и женские профессии, понимать специфику поведения и общения с людьми разного пола.  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Средний дошкольник может анализировать свое самочувствие, начинает обращать внимание на свое здоровье. В случае недомогания способен сообщить об этом взрослому и объяснить в чем проблема.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Информация по ФГОС о возрастных особенностях детей является одним из способов осуществления активного сотрудничества между семьей и дошкольным учреждением. Благодаря такой </a:t>
            </a:r>
            <a:r>
              <a:rPr lang="ru-RU" u="sng" dirty="0">
                <a:solidFill>
                  <a:srgbClr val="7030A0"/>
                </a:solidFill>
                <a:hlinkClick r:id="rId3"/>
              </a:rPr>
              <a:t>педагогической поддержке</a:t>
            </a:r>
            <a:r>
              <a:rPr lang="ru-RU" dirty="0">
                <a:solidFill>
                  <a:srgbClr val="7030A0"/>
                </a:solidFill>
              </a:rPr>
              <a:t> родители смогут правильно выстроить свои взаимоотношения с малышом, что поспособствует формированию у  дошкольника высокой самооценки. Ребенок станет более уверенным, овладеет навыками и способностями, полезными для дальнейшей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3217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980728"/>
            <a:ext cx="4045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ds26penza.ucoz.ru/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04" y="1524908"/>
            <a:ext cx="5746169" cy="4729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94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1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234" y="193957"/>
            <a:ext cx="8064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7030A0"/>
                </a:solidFill>
              </a:rPr>
              <a:t>Возраст </a:t>
            </a:r>
            <a:r>
              <a:rPr lang="ru-RU" sz="2800" b="1" i="1" dirty="0">
                <a:solidFill>
                  <a:srgbClr val="7030A0"/>
                </a:solidFill>
              </a:rPr>
              <a:t>4-5 лет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— </a:t>
            </a:r>
            <a:r>
              <a:rPr lang="ru-RU" sz="2800" i="1" dirty="0">
                <a:solidFill>
                  <a:srgbClr val="7030A0"/>
                </a:solidFill>
              </a:rPr>
              <a:t>это период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относительного </a:t>
            </a:r>
            <a:r>
              <a:rPr lang="ru-RU" sz="2800" i="1" dirty="0">
                <a:solidFill>
                  <a:srgbClr val="7030A0"/>
                </a:solidFill>
              </a:rPr>
              <a:t>спокойствия</a:t>
            </a:r>
            <a:r>
              <a:rPr lang="ru-RU" sz="2800" i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который проходит без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резких </a:t>
            </a:r>
            <a:r>
              <a:rPr lang="ru-RU" sz="2800" i="1" dirty="0">
                <a:solidFill>
                  <a:srgbClr val="7030A0"/>
                </a:solidFill>
              </a:rPr>
              <a:t>скачков или кризисов.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Вместе </a:t>
            </a:r>
            <a:r>
              <a:rPr lang="ru-RU" sz="2800" i="1" dirty="0">
                <a:solidFill>
                  <a:srgbClr val="7030A0"/>
                </a:solidFill>
              </a:rPr>
              <a:t>с тем, темпы </a:t>
            </a:r>
            <a:r>
              <a:rPr lang="ru-RU" sz="2800" i="1" dirty="0" smtClean="0">
                <a:solidFill>
                  <a:srgbClr val="7030A0"/>
                </a:solidFill>
              </a:rPr>
              <a:t>развития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ребенка не снижаются</a:t>
            </a:r>
            <a:r>
              <a:rPr lang="ru-RU" sz="2800" i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Происходят изменения во всех сферах его жизни.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pylcynae-shat-dou20.edumsko.ru/uploads/3000/10389/persona/news/untitled_folder/.thumbs/depositphotos_49080315-stock-illustration-children-playing-a-ball.jpg?15027367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09071"/>
            <a:ext cx="3197599" cy="2708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2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1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876301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Физическое развитие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Дети среднего дошкольного возраста очень активны, у них отмечается постоянная потребность в движении. Это связано с некоторыми физиологическими особенностями их организма: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pp.userapi.com/c639217/v639217609/3239e/lXd1vhrF1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14"/>
            <a:ext cx="3312368" cy="2804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79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61206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процесс окостенения позвоночника еще продолжается, позвоночник довольно гибкий и может деформироваться при длительных статических позах;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  <a:p>
            <a:pPr lvl="0"/>
            <a:endParaRPr lang="ru-RU" sz="24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</a:rPr>
              <a:t>происходит развитие крупных мышечных групп, поэтому необходимы регулярные посильные нагрузки.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sredn-ds2kar.educhel.ru/uploads/6000/22116/persona/about/deti_0.jpg?1501671682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08" y="2276872"/>
            <a:ext cx="5468982" cy="2580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7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9284" y="819306"/>
            <a:ext cx="66247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Также в данный период совершенствуются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следующие </a:t>
            </a:r>
            <a:r>
              <a:rPr lang="ru-RU" dirty="0">
                <a:solidFill>
                  <a:srgbClr val="7030A0"/>
                </a:solidFill>
              </a:rPr>
              <a:t>физические возможности малышей: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повышается выносливость;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улучшается координация;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движения становятся более точными и уверенными;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улучшаются показатели скорости и ловкости.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sch709sv.mskobr.ru/images/clip_image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4685158" cy="2219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473" y="4149080"/>
            <a:ext cx="3240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Вместе с тем, нужно знать, что развитие мускулатуры происходит неравномерно. Ритм сердечных сокращений легко нарушается. Поэтому </a:t>
            </a:r>
            <a:r>
              <a:rPr lang="ru-RU" u="sng" dirty="0">
                <a:solidFill>
                  <a:srgbClr val="7030A0"/>
                </a:solidFill>
                <a:hlinkClick r:id="rId4"/>
              </a:rPr>
              <a:t>дети быстро устают</a:t>
            </a:r>
            <a:r>
              <a:rPr lang="ru-RU" dirty="0">
                <a:solidFill>
                  <a:srgbClr val="7030A0"/>
                </a:solidFill>
              </a:rPr>
              <a:t> и периодически нуждаются в отдыхе.</a:t>
            </a:r>
          </a:p>
        </p:txBody>
      </p:sp>
    </p:spTree>
    <p:extLst>
      <p:ext uri="{BB962C8B-B14F-4D97-AF65-F5344CB8AC3E}">
        <p14:creationId xmlns="" xmlns:p14="http://schemas.microsoft.com/office/powerpoint/2010/main" val="83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18948"/>
            <a:ext cx="7344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Совет </a:t>
            </a:r>
            <a:r>
              <a:rPr lang="ru-RU" sz="2800" b="1" i="1" dirty="0">
                <a:solidFill>
                  <a:srgbClr val="7030A0"/>
                </a:solidFill>
              </a:rPr>
              <a:t>№</a:t>
            </a:r>
            <a:r>
              <a:rPr lang="ru-RU" sz="2800" b="1" i="1" dirty="0" smtClean="0">
                <a:solidFill>
                  <a:srgbClr val="7030A0"/>
                </a:solidFill>
              </a:rPr>
              <a:t>1</a:t>
            </a:r>
            <a:endParaRPr lang="ru-RU" sz="2800" b="1" i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Предоставляйте ребенку возможности для активной подвижной деятельности.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Не </a:t>
            </a:r>
            <a:r>
              <a:rPr lang="ru-RU" sz="2800" dirty="0">
                <a:solidFill>
                  <a:srgbClr val="7030A0"/>
                </a:solidFill>
              </a:rPr>
              <a:t>допускайте его переутомления </a:t>
            </a: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бледный вид, отдышка, потеря координации).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Своевременно </a:t>
            </a:r>
            <a:r>
              <a:rPr lang="ru-RU" sz="2800" dirty="0">
                <a:solidFill>
                  <a:srgbClr val="7030A0"/>
                </a:solidFill>
              </a:rPr>
              <a:t>изменяйте нагрузку и вид деятельности.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Не </a:t>
            </a:r>
            <a:r>
              <a:rPr lang="ru-RU" sz="2800" dirty="0">
                <a:solidFill>
                  <a:srgbClr val="7030A0"/>
                </a:solidFill>
              </a:rPr>
              <a:t>разрешайте выполнять силовые упражнения.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chudnovskaya-bal-ds33.edumsko.ru/uploads/8000/27169/persona/folders/27251339-Children-play-with-a-board-game-on-the-floor-Stock-Photo.jpg?1485610230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94" y="3755542"/>
            <a:ext cx="3176378" cy="2684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9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42560"/>
            <a:ext cx="67687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Психологическое развитие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 Мышление </a:t>
            </a:r>
            <a:r>
              <a:rPr lang="ru-RU" sz="2800" dirty="0">
                <a:solidFill>
                  <a:srgbClr val="7030A0"/>
                </a:solidFill>
              </a:rPr>
              <a:t>среднего дошкольника переходит на новый уровень — появляется образное мышление. Познание происходит на основе </a:t>
            </a:r>
            <a:r>
              <a:rPr lang="ru-RU" sz="2800" dirty="0" smtClean="0">
                <a:solidFill>
                  <a:srgbClr val="7030A0"/>
                </a:solidFill>
              </a:rPr>
              <a:t>практических </a:t>
            </a:r>
            <a:r>
              <a:rPr lang="ru-RU" sz="2800" dirty="0">
                <a:solidFill>
                  <a:srgbClr val="7030A0"/>
                </a:solidFill>
              </a:rPr>
              <a:t>действий. Дети могут сопоставлять предметы по форме,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находить </a:t>
            </a:r>
            <a:r>
              <a:rPr lang="ru-RU" sz="2800" dirty="0">
                <a:solidFill>
                  <a:srgbClr val="7030A0"/>
                </a:solidFill>
              </a:rPr>
              <a:t>подобные,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группировать </a:t>
            </a:r>
            <a:r>
              <a:rPr lang="ru-RU" sz="2800" dirty="0">
                <a:solidFill>
                  <a:srgbClr val="7030A0"/>
                </a:solidFill>
              </a:rPr>
              <a:t>по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существенным </a:t>
            </a:r>
            <a:r>
              <a:rPr lang="ru-RU" sz="2800" dirty="0">
                <a:solidFill>
                  <a:srgbClr val="7030A0"/>
                </a:solidFill>
              </a:rPr>
              <a:t>признакам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do.ngs24.ru/preview/do/019cc156b3cb5382e3db5254f9703f83_1442243804_1000_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0828"/>
            <a:ext cx="3312367" cy="2967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31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74168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Совет №2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Предлагайте ребенку для игры геометрические фигурки, </a:t>
            </a:r>
            <a:r>
              <a:rPr lang="ru-RU" sz="2000" dirty="0" err="1" smtClean="0">
                <a:solidFill>
                  <a:srgbClr val="7030A0"/>
                </a:solidFill>
              </a:rPr>
              <a:t>пазлы</a:t>
            </a:r>
            <a:r>
              <a:rPr lang="ru-RU" sz="2000" dirty="0" smtClean="0">
                <a:solidFill>
                  <a:srgbClr val="7030A0"/>
                </a:solidFill>
              </a:rPr>
              <a:t>, мозаику</a:t>
            </a:r>
            <a:r>
              <a:rPr lang="ru-RU" sz="2000" dirty="0">
                <a:solidFill>
                  <a:srgbClr val="7030A0"/>
                </a:solidFill>
              </a:rPr>
              <a:t>, конструкторы </a:t>
            </a:r>
            <a:r>
              <a:rPr lang="ru-RU" sz="2000" dirty="0" err="1">
                <a:solidFill>
                  <a:srgbClr val="7030A0"/>
                </a:solidFill>
              </a:rPr>
              <a:t>Лего</a:t>
            </a:r>
            <a:r>
              <a:rPr lang="ru-RU" sz="2000" dirty="0">
                <a:solidFill>
                  <a:srgbClr val="7030A0"/>
                </a:solidFill>
              </a:rPr>
              <a:t> и других производителей.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 4-5 лет ребенок становится очень любознательным. У него появляется потребность в интеллектуальном общении. Он пытается осмыслить те явления, которые его окружают, задает много вопросов взрослым.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Совет №3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Рекомендации!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7030A0"/>
                </a:solidFill>
              </a:rPr>
              <a:t>Не </a:t>
            </a:r>
            <a:r>
              <a:rPr lang="ru-RU" sz="2000" dirty="0" smtClean="0">
                <a:solidFill>
                  <a:srgbClr val="7030A0"/>
                </a:solidFill>
              </a:rPr>
              <a:t>отмахивайтесь от </a:t>
            </a:r>
            <a:r>
              <a:rPr lang="ru-RU" sz="2000" dirty="0">
                <a:solidFill>
                  <a:srgbClr val="7030A0"/>
                </a:solidFill>
              </a:rPr>
              <a:t>ребенка, если он будет приставать к вам с вопросами. Постарайтесь в доступной форме объяснить интересующую его тему.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 среднем дошкольном возрасте увеличивается объем памяти. Дети могут запоминать около 7-8 названий предметов. Появляется произвольное запоминание, могут заучивать небольшие стишки наизусть. В процессе освоения речи и слушания художественных литературных произведений у детей развивается образная и словесная память.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75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14672"/>
            <a:ext cx="6408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№4</a:t>
            </a:r>
          </a:p>
          <a:p>
            <a:r>
              <a:rPr lang="ru-RU" dirty="0">
                <a:solidFill>
                  <a:srgbClr val="7030A0"/>
                </a:solidFill>
              </a:rPr>
              <a:t>Читайте детям сказки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u="sng" dirty="0">
                <a:solidFill>
                  <a:srgbClr val="FF0000"/>
                </a:solidFill>
                <a:hlinkClick r:id="rId3"/>
              </a:rPr>
              <a:t>Просите их пересказывать услышанно</a:t>
            </a:r>
            <a:r>
              <a:rPr lang="ru-RU" u="sng" dirty="0">
                <a:solidFill>
                  <a:srgbClr val="7030A0"/>
                </a:solidFill>
                <a:hlinkClick r:id="rId3"/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У средних дошкольников улучшается внимание, оно становится более устойчивым. Дети способны сосредоточенно заниматься одним видом деятельности в течение 15-20 минут.</a:t>
            </a:r>
          </a:p>
          <a:p>
            <a:r>
              <a:rPr lang="ru-RU" dirty="0">
                <a:solidFill>
                  <a:srgbClr val="7030A0"/>
                </a:solidFill>
              </a:rPr>
              <a:t>Активно развивается воображение. Ребенок много фантазирует, придумывает вымышленных друзей, создает вокруг себя сказочный мир. Он мечтает о собственных </a:t>
            </a:r>
            <a:r>
              <a:rPr lang="ru-RU" dirty="0" err="1">
                <a:solidFill>
                  <a:srgbClr val="7030A0"/>
                </a:solidFill>
              </a:rPr>
              <a:t>сверхвозможностях</a:t>
            </a:r>
            <a:r>
              <a:rPr lang="ru-RU" dirty="0">
                <a:solidFill>
                  <a:srgbClr val="7030A0"/>
                </a:solidFill>
              </a:rPr>
              <a:t>, большом признании его заслуг. Благодаря развитому воображению ребенок может понять то, что он сам не видел, но о чем ему подробно и понятно расскажут. Вследствие бурной фантазии у него могут появиться </a:t>
            </a:r>
            <a:r>
              <a:rPr lang="ru-RU" u="sng" dirty="0">
                <a:solidFill>
                  <a:srgbClr val="7030A0"/>
                </a:solidFill>
                <a:hlinkClick r:id="rId4"/>
              </a:rPr>
              <a:t>страхи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№5</a:t>
            </a:r>
          </a:p>
          <a:p>
            <a:r>
              <a:rPr lang="ru-RU" dirty="0">
                <a:solidFill>
                  <a:srgbClr val="7030A0"/>
                </a:solidFill>
              </a:rPr>
              <a:t>Не оставляйте детские страхи без внимания.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Обсуждайте </a:t>
            </a:r>
            <a:r>
              <a:rPr lang="ru-RU" dirty="0">
                <a:solidFill>
                  <a:srgbClr val="7030A0"/>
                </a:solidFill>
              </a:rPr>
              <a:t>с ребенком то, что его пугает.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Поищите </a:t>
            </a:r>
            <a:r>
              <a:rPr lang="ru-RU" dirty="0">
                <a:solidFill>
                  <a:srgbClr val="7030A0"/>
                </a:solidFill>
              </a:rPr>
              <a:t>информацию, как можно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избавиться </a:t>
            </a:r>
            <a:r>
              <a:rPr lang="ru-RU" dirty="0">
                <a:solidFill>
                  <a:srgbClr val="7030A0"/>
                </a:solidFill>
              </a:rPr>
              <a:t>от страхов и в случае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необходимости </a:t>
            </a:r>
            <a:r>
              <a:rPr lang="ru-RU" dirty="0">
                <a:solidFill>
                  <a:srgbClr val="7030A0"/>
                </a:solidFill>
              </a:rPr>
              <a:t>обращайтесь к специалистам.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8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812</Words>
  <Application>Microsoft Office PowerPoint</Application>
  <PresentationFormat>Экран (4:3)</PresentationFormat>
  <Paragraphs>117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Дмитрий Каленюк</cp:lastModifiedBy>
  <cp:revision>22</cp:revision>
  <dcterms:created xsi:type="dcterms:W3CDTF">2018-01-28T07:52:33Z</dcterms:created>
  <dcterms:modified xsi:type="dcterms:W3CDTF">2020-10-29T03:28:01Z</dcterms:modified>
</cp:coreProperties>
</file>