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305" r:id="rId4"/>
    <p:sldId id="289" r:id="rId5"/>
    <p:sldId id="327" r:id="rId6"/>
    <p:sldId id="328" r:id="rId7"/>
    <p:sldId id="329" r:id="rId8"/>
    <p:sldId id="330" r:id="rId9"/>
    <p:sldId id="331" r:id="rId10"/>
    <p:sldId id="339" r:id="rId11"/>
    <p:sldId id="340" r:id="rId12"/>
    <p:sldId id="338" r:id="rId13"/>
    <p:sldId id="336" r:id="rId14"/>
    <p:sldId id="337" r:id="rId15"/>
    <p:sldId id="332" r:id="rId16"/>
    <p:sldId id="334" r:id="rId17"/>
    <p:sldId id="335" r:id="rId18"/>
    <p:sldId id="333" r:id="rId19"/>
    <p:sldId id="272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B9FB52-BC0B-49CB-B197-5BEF10B5C0B3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9CF314-7C18-4B49-883C-E49A13B1E4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2772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039B4-C6C9-4014-983E-700A81EF04D8}" type="datetimeFigureOut">
              <a:rPr lang="ru-RU"/>
              <a:pPr>
                <a:defRPr/>
              </a:pPr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D528A-13F1-4C46-80B6-D667B8A30B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F9F7F-5352-40D1-BD8E-9BA614EAEF03}" type="datetimeFigureOut">
              <a:rPr lang="ru-RU"/>
              <a:pPr>
                <a:defRPr/>
              </a:pPr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B9D75-5F4A-4397-B546-220AD97F79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A8855-9A38-465B-8435-939E589A421F}" type="datetimeFigureOut">
              <a:rPr lang="ru-RU"/>
              <a:pPr>
                <a:defRPr/>
              </a:pPr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72D64-D744-4C39-9201-9AD5484F53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B773A-858B-4ACA-997D-B254E9562280}" type="datetimeFigureOut">
              <a:rPr lang="ru-RU"/>
              <a:pPr>
                <a:defRPr/>
              </a:pPr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1C146-BA75-4B7B-86BB-71441EB82E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9DAFD-1D76-42C4-857E-A7DE42CCB818}" type="datetimeFigureOut">
              <a:rPr lang="ru-RU"/>
              <a:pPr>
                <a:defRPr/>
              </a:pPr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0668C-9557-4892-BC2C-42735A645F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D4239-3145-4FE3-9BF4-6D02C9016048}" type="datetimeFigureOut">
              <a:rPr lang="ru-RU"/>
              <a:pPr>
                <a:defRPr/>
              </a:pPr>
              <a:t>29.01.2021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385EA-A441-4493-BEC5-677137EACE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360F8-2D34-45AE-9C30-B2BC02A8A8F0}" type="datetimeFigureOut">
              <a:rPr lang="ru-RU"/>
              <a:pPr>
                <a:defRPr/>
              </a:pPr>
              <a:t>29.01.2021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B466D-0730-4723-A816-856EBD3CB1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A5BF8-CEFF-4498-9E5B-0659B1BEA140}" type="datetimeFigureOut">
              <a:rPr lang="ru-RU"/>
              <a:pPr>
                <a:defRPr/>
              </a:pPr>
              <a:t>29.01.2021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411B1-DBE8-4504-9E58-03DE57CD9B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52A29-64BE-47EC-A752-C8237B6688A4}" type="datetimeFigureOut">
              <a:rPr lang="ru-RU"/>
              <a:pPr>
                <a:defRPr/>
              </a:pPr>
              <a:t>29.01.2021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7791E-071A-435A-9D78-115F50E04F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AE6D3-526A-4EA5-9047-E4221578B1B7}" type="datetimeFigureOut">
              <a:rPr lang="ru-RU"/>
              <a:pPr>
                <a:defRPr/>
              </a:pPr>
              <a:t>29.01.2021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A9D2F-F98D-4F0F-8F02-8D6D8CF8A8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9C37D-6148-4073-A707-89C011CF4259}" type="datetimeFigureOut">
              <a:rPr lang="ru-RU"/>
              <a:pPr>
                <a:defRPr/>
              </a:pPr>
              <a:t>29.01.2021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F4AC6-615E-4D93-8FB4-7688C78EC8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A9B792C-5FB1-435C-9C95-B405F1DDDF59}" type="datetimeFigureOut">
              <a:rPr lang="ru-RU"/>
              <a:pPr>
                <a:defRPr/>
              </a:pPr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1530D3-511C-4B54-ADD1-26E4A84C04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1357290" y="3887801"/>
            <a:ext cx="7358063" cy="1470025"/>
          </a:xfrm>
        </p:spPr>
        <p:txBody>
          <a:bodyPr/>
          <a:lstStyle/>
          <a:p>
            <a:r>
              <a:rPr lang="ru-RU" dirty="0">
                <a:solidFill>
                  <a:srgbClr val="00B0F0"/>
                </a:solidFill>
              </a:rPr>
              <a:t>Самоорганизация. Зачем она </a:t>
            </a:r>
            <a:r>
              <a:rPr lang="ru-RU">
                <a:solidFill>
                  <a:srgbClr val="00B0F0"/>
                </a:solidFill>
              </a:rPr>
              <a:t>нужна детям.</a:t>
            </a:r>
            <a:endParaRPr lang="ru-RU" b="1" i="1" dirty="0"/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3709446" y="116632"/>
            <a:ext cx="5421940" cy="864096"/>
          </a:xfrm>
        </p:spPr>
        <p:txBody>
          <a:bodyPr/>
          <a:lstStyle/>
          <a:p>
            <a:r>
              <a:rPr lang="ru-RU" dirty="0"/>
              <a:t>Презентация для родителей</a:t>
            </a:r>
          </a:p>
        </p:txBody>
      </p:sp>
      <p:sp>
        <p:nvSpPr>
          <p:cNvPr id="4" name="Подзаголовок 1"/>
          <p:cNvSpPr txBox="1">
            <a:spLocks/>
          </p:cNvSpPr>
          <p:nvPr/>
        </p:nvSpPr>
        <p:spPr bwMode="auto">
          <a:xfrm>
            <a:off x="2267744" y="5301208"/>
            <a:ext cx="542194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6918417-E0CB-4B29-81ED-A5786DE04B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Распорядок дня</a:t>
            </a:r>
          </a:p>
          <a:p>
            <a:pPr marL="0" indent="0">
              <a:buNone/>
            </a:pPr>
            <a:r>
              <a:rPr lang="ru-RU" sz="2800" dirty="0"/>
              <a:t>Четкий распорядок дня является отличной основой для формирования хороших навыков самоорганизации. Дети привыкшие к нему в семье или в детском саду, своевременно выполняют необходимые задания, привыкают к упорядоченности в делах. Если нет возможности установить четкий распорядок рекомендуется установить диапазоны времени выполнения каких-либо действий.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52095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170D8E5-B91B-4ACA-9AE2-91B4DE926E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Планирование</a:t>
            </a:r>
          </a:p>
          <a:p>
            <a:pPr marL="0" indent="0">
              <a:buNone/>
            </a:pPr>
            <a:r>
              <a:rPr lang="ru-RU" sz="2800" b="1" dirty="0"/>
              <a:t>Планировать время с участием ребенка. </a:t>
            </a:r>
            <a:r>
              <a:rPr lang="ru-RU" sz="2800" dirty="0"/>
              <a:t>Для эффективного тренинга самоорганизации необходимо, чтобы сам ребенок принимал участие в планировании, выражал свои пожелания, вносил уточнения в график и пр. В противном случае это может привести к нежеланию и отказу ребенка следовать намеченному плану.</a:t>
            </a:r>
          </a:p>
        </p:txBody>
      </p:sp>
    </p:spTree>
    <p:extLst>
      <p:ext uri="{BB962C8B-B14F-4D97-AF65-F5344CB8AC3E}">
        <p14:creationId xmlns:p14="http://schemas.microsoft.com/office/powerpoint/2010/main" val="10983741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9655E7-FAED-4EF1-A722-4E62F8BD8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AB636BE-FBF3-4F35-9E70-58F3F7F483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Крайние сроки</a:t>
            </a:r>
          </a:p>
          <a:p>
            <a:pPr marL="0" indent="0" algn="just">
              <a:buNone/>
            </a:pPr>
            <a:r>
              <a:rPr lang="ru-RU" sz="2800" dirty="0"/>
              <a:t>Для эффективного выполнения работы (подготовка доклада, создание презентации и пр.) хорошим способом является определение дедлайна — крайнего срока сдачи. Для стимулирования деятельности можно визуализировать эту дату (например, выделить на настенном календаре) или выставить напоминания на гаджете.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62556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8752F0F-F226-47DB-ADE9-148C1C6C73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772816"/>
            <a:ext cx="8928992" cy="4353347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Организация досуга</a:t>
            </a:r>
          </a:p>
          <a:p>
            <a:pPr marL="0" indent="0">
              <a:buNone/>
            </a:pPr>
            <a:r>
              <a:rPr lang="ru-RU" sz="2800" dirty="0"/>
              <a:t>Процесс организации  создания досуга можно разделить на три этапа:</a:t>
            </a:r>
          </a:p>
          <a:p>
            <a:r>
              <a:rPr lang="ru-RU" sz="2800" dirty="0"/>
              <a:t>   </a:t>
            </a:r>
            <a:r>
              <a:rPr lang="ru-RU" sz="2800" b="1" dirty="0"/>
              <a:t>Обдумывание. </a:t>
            </a:r>
            <a:r>
              <a:rPr lang="ru-RU" sz="2800" dirty="0"/>
              <a:t>Ребенку дается задание подумать, что он может делать в свободное от всего время. </a:t>
            </a:r>
          </a:p>
          <a:p>
            <a:r>
              <a:rPr lang="ru-RU" sz="2800" b="1" dirty="0"/>
              <a:t>Дополнение. </a:t>
            </a:r>
            <a:r>
              <a:rPr lang="ru-RU" sz="2800" dirty="0"/>
              <a:t>После того как ребенок перечислил все варианты, пришедшие ему в голову, родители предлагают  другие варианты. </a:t>
            </a:r>
          </a:p>
          <a:p>
            <a:r>
              <a:rPr lang="ru-RU" sz="2800" b="1" dirty="0"/>
              <a:t>Составление единого списка. </a:t>
            </a:r>
            <a:r>
              <a:rPr lang="ru-RU" sz="2800" dirty="0"/>
              <a:t>И наконец, из всех подходящих вариантов составляется единый перечень. </a:t>
            </a:r>
          </a:p>
        </p:txBody>
      </p:sp>
    </p:spTree>
    <p:extLst>
      <p:ext uri="{BB962C8B-B14F-4D97-AF65-F5344CB8AC3E}">
        <p14:creationId xmlns:p14="http://schemas.microsoft.com/office/powerpoint/2010/main" val="33704766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8C8C230-6635-4C32-922F-05827DD0BE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Постановка целей</a:t>
            </a:r>
          </a:p>
          <a:p>
            <a:pPr marL="0" indent="0">
              <a:buNone/>
            </a:pPr>
            <a:r>
              <a:rPr lang="ru-RU" sz="2800" dirty="0"/>
              <a:t>В зависимости от возраста школьника родители:</a:t>
            </a:r>
          </a:p>
          <a:p>
            <a:r>
              <a:rPr lang="ru-RU" sz="2800" b="1" dirty="0"/>
              <a:t>Ставят цели ребенку самостоятельно. </a:t>
            </a:r>
            <a:r>
              <a:rPr lang="ru-RU" sz="2800" dirty="0"/>
              <a:t>Это применимо к детям дошкольного и младшего школьного возраста.</a:t>
            </a:r>
          </a:p>
          <a:p>
            <a:r>
              <a:rPr lang="ru-RU" sz="2800" dirty="0"/>
              <a:t> </a:t>
            </a:r>
            <a:r>
              <a:rPr lang="ru-RU" sz="2800" b="1" dirty="0"/>
              <a:t>Ставят цели совместно с ребенком. </a:t>
            </a:r>
            <a:r>
              <a:rPr lang="ru-RU" sz="2800" dirty="0"/>
              <a:t>С учеником 10-15 лет необходимо обговаривать цели и совместно формулировать их. </a:t>
            </a:r>
          </a:p>
          <a:p>
            <a:r>
              <a:rPr lang="ru-RU" sz="2800" b="1" dirty="0"/>
              <a:t>Вовсе не принимают участия в поставке целей ребенком </a:t>
            </a:r>
            <a:r>
              <a:rPr lang="ru-RU" sz="2800" dirty="0"/>
              <a:t>– он делает это самостоятельно</a:t>
            </a:r>
          </a:p>
        </p:txBody>
      </p:sp>
    </p:spTree>
    <p:extLst>
      <p:ext uri="{BB962C8B-B14F-4D97-AF65-F5344CB8AC3E}">
        <p14:creationId xmlns:p14="http://schemas.microsoft.com/office/powerpoint/2010/main" val="31640393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DB76BBE-950D-429F-9F6B-3EFA127A769F}"/>
              </a:ext>
            </a:extLst>
          </p:cNvPr>
          <p:cNvSpPr/>
          <p:nvPr/>
        </p:nvSpPr>
        <p:spPr>
          <a:xfrm>
            <a:off x="179512" y="1837268"/>
            <a:ext cx="878497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Поэтапное выполнение</a:t>
            </a:r>
          </a:p>
          <a:p>
            <a:r>
              <a:rPr lang="ru-RU" sz="2800" dirty="0">
                <a:latin typeface="+mn-lt"/>
              </a:rPr>
              <a:t>Выполнение какой-либо деятельности разбивается на этапы, каждый из которых: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800" b="1" dirty="0">
                <a:latin typeface="+mn-lt"/>
              </a:rPr>
              <a:t>Непосредственно связан с другими этапами (</a:t>
            </a:r>
            <a:r>
              <a:rPr lang="ru-RU" sz="2800" dirty="0">
                <a:latin typeface="+mn-lt"/>
              </a:rPr>
              <a:t>без выполнения данного действия невозможно перейти к выполнению следующего)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800" b="1" dirty="0">
                <a:latin typeface="+mn-lt"/>
              </a:rPr>
              <a:t>Должен быть закончен к определенному времени </a:t>
            </a:r>
          </a:p>
          <a:p>
            <a:r>
              <a:rPr lang="ru-RU" sz="2800" b="1" dirty="0">
                <a:latin typeface="+mn-lt"/>
              </a:rPr>
              <a:t>(</a:t>
            </a:r>
            <a:r>
              <a:rPr lang="ru-RU" sz="2800" dirty="0">
                <a:latin typeface="+mn-lt"/>
              </a:rPr>
              <a:t> можно использовать визуализацию даты на календаре или соответствующую функцию гаджета)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800" b="1" dirty="0">
                <a:latin typeface="+mn-lt"/>
              </a:rPr>
              <a:t>Контролируется и оценивается (к</a:t>
            </a:r>
            <a:r>
              <a:rPr lang="ru-RU" sz="2800" dirty="0">
                <a:latin typeface="+mn-lt"/>
              </a:rPr>
              <a:t>онтроль может осуществляться как в процессе работы, так и после её)</a:t>
            </a:r>
          </a:p>
        </p:txBody>
      </p:sp>
    </p:spTree>
    <p:extLst>
      <p:ext uri="{BB962C8B-B14F-4D97-AF65-F5344CB8AC3E}">
        <p14:creationId xmlns:p14="http://schemas.microsoft.com/office/powerpoint/2010/main" val="31789047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3FA0ACD-AD53-4A7B-B9EB-1AB69D430AD4}"/>
              </a:ext>
            </a:extLst>
          </p:cNvPr>
          <p:cNvSpPr/>
          <p:nvPr/>
        </p:nvSpPr>
        <p:spPr>
          <a:xfrm>
            <a:off x="179512" y="1997838"/>
            <a:ext cx="878497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Баланс между работой и досугом</a:t>
            </a:r>
          </a:p>
          <a:p>
            <a:pPr algn="just"/>
            <a:r>
              <a:rPr lang="ru-RU" sz="2800" dirty="0">
                <a:latin typeface="+mn-lt"/>
              </a:rPr>
              <a:t>Нужно соблюдать строгий баланс между различными обязанностями школьника (по учебе, по дому и т.д.) и досугом. У ребенка должно быть достаточно времени для желаемых занятий, однако оно должно быть строго определено: 3 часа после выполнения д/з, все воскресенье при условии выполнения всех необходимых заданий по учебе и </a:t>
            </a:r>
            <a:r>
              <a:rPr lang="ru-RU" sz="2800" dirty="0" err="1">
                <a:latin typeface="+mn-lt"/>
              </a:rPr>
              <a:t>т.д</a:t>
            </a:r>
            <a:endParaRPr lang="ru-RU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99017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0E3121B-513A-4ADE-81BE-75D112027B50}"/>
              </a:ext>
            </a:extLst>
          </p:cNvPr>
          <p:cNvSpPr/>
          <p:nvPr/>
        </p:nvSpPr>
        <p:spPr>
          <a:xfrm>
            <a:off x="107504" y="2132856"/>
            <a:ext cx="903649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Порядок и пример</a:t>
            </a:r>
          </a:p>
          <a:p>
            <a:r>
              <a:rPr lang="ru-RU" sz="2800" dirty="0">
                <a:latin typeface="+mn-lt"/>
              </a:rPr>
              <a:t>Собственный пример, а также порядок в доме отлично способствуют развитию навыков самоорганизации. Необязательно планировать каждый свой шаг или соблюдать в доме стерильную чистоту, но рекомендуется:</a:t>
            </a:r>
          </a:p>
          <a:p>
            <a:pPr>
              <a:buFont typeface="+mj-lt"/>
              <a:buAutoNum type="arabicPeriod"/>
            </a:pPr>
            <a:r>
              <a:rPr lang="ru-RU" sz="2800" dirty="0">
                <a:latin typeface="+mn-lt"/>
              </a:rPr>
              <a:t>Выполнять обещания данные ребенку и требовать соблюдения обещаний с его стороны</a:t>
            </a:r>
          </a:p>
          <a:p>
            <a:pPr>
              <a:buFont typeface="+mj-lt"/>
              <a:buAutoNum type="arabicPeriod"/>
            </a:pPr>
            <a:r>
              <a:rPr lang="ru-RU" sz="2800" dirty="0">
                <a:latin typeface="+mn-lt"/>
              </a:rPr>
              <a:t>Следовать большинству намеченных планов</a:t>
            </a:r>
          </a:p>
          <a:p>
            <a:pPr>
              <a:buFont typeface="+mj-lt"/>
              <a:buAutoNum type="arabicPeriod"/>
            </a:pPr>
            <a:r>
              <a:rPr lang="ru-RU" sz="2800" dirty="0">
                <a:latin typeface="+mn-lt"/>
              </a:rPr>
              <a:t>Хранить вещи в одном и том же месте (например, ручки и бумага всегда лежат в верхнем ящике стола)</a:t>
            </a:r>
          </a:p>
          <a:p>
            <a:pPr>
              <a:buFont typeface="+mj-lt"/>
              <a:buAutoNum type="arabicPeriod"/>
            </a:pPr>
            <a:r>
              <a:rPr lang="ru-RU" sz="2800" dirty="0">
                <a:latin typeface="+mn-lt"/>
              </a:rPr>
              <a:t>Соблюдать порядок на рабочем месте и т.д.</a:t>
            </a:r>
          </a:p>
        </p:txBody>
      </p:sp>
    </p:spTree>
    <p:extLst>
      <p:ext uri="{BB962C8B-B14F-4D97-AF65-F5344CB8AC3E}">
        <p14:creationId xmlns:p14="http://schemas.microsoft.com/office/powerpoint/2010/main" val="7101146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F64A737-74A3-4DC8-B716-DC01429C5F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752528"/>
          </a:xfrm>
        </p:spPr>
        <p:txBody>
          <a:bodyPr/>
          <a:lstStyle/>
          <a:p>
            <a:pPr marL="0" indent="0">
              <a:buNone/>
            </a:pPr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     Самоорганизация</a:t>
            </a:r>
            <a:r>
              <a:rPr lang="ru-RU" dirty="0"/>
              <a:t> </a:t>
            </a:r>
            <a:r>
              <a:rPr lang="ru-RU" sz="2800" dirty="0"/>
              <a:t>– высший уровень владения собой и своим временем, умения эффективно устроить свою деятельность. Навыки самоорганизации вполне можно развить, и делать это стоит с самого раннего возраста. Для развития способности к самоорганизации у себя или детей понадобится много терпения, желания и готовности меняться, но при этом результаты не заставят себя ждать, а деятельность станет в разы эффективнее.</a:t>
            </a:r>
          </a:p>
        </p:txBody>
      </p:sp>
    </p:spTree>
    <p:extLst>
      <p:ext uri="{BB962C8B-B14F-4D97-AF65-F5344CB8AC3E}">
        <p14:creationId xmlns:p14="http://schemas.microsoft.com/office/powerpoint/2010/main" val="23238734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3429000"/>
            <a:ext cx="758220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dirty="0">
                <a:solidFill>
                  <a:srgbClr val="00B0F0"/>
                </a:solidFill>
              </a:rPr>
              <a:t>Благодарим за внимание!</a:t>
            </a:r>
            <a:endParaRPr lang="ru-RU" sz="4800" dirty="0"/>
          </a:p>
        </p:txBody>
      </p:sp>
    </p:spTree>
  </p:cSld>
  <p:clrMapOvr>
    <a:masterClrMapping/>
  </p:clrMapOvr>
  <p:transition spd="slow">
    <p:strips dir="r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2348880"/>
            <a:ext cx="8136904" cy="40053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dirty="0">
                <a:solidFill>
                  <a:srgbClr val="0070C0"/>
                </a:solidFill>
              </a:rPr>
              <a:t>	</a:t>
            </a:r>
            <a:r>
              <a:rPr lang="ru-RU" sz="2400" dirty="0">
                <a:solidFill>
                  <a:srgbClr val="00B0F0"/>
                </a:solidFill>
                <a:latin typeface="+mn-lt"/>
              </a:rPr>
              <a:t>Способность к самоорганизации </a:t>
            </a:r>
            <a:r>
              <a:rPr lang="ru-RU" sz="2400" dirty="0">
                <a:latin typeface="+mn-lt"/>
              </a:rPr>
              <a:t>– важное качество личности, которое существенно помогает в обучении и работе. Умение правильно обустроить рабочее место, организовать свой график и своевременно выполнять задания облегчает жизнь самим ученикам, увеличивает эффективность их работы, а также позволяет родителям меньше беспокоиться за своих чад.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pPr marL="0" indent="0">
              <a:buNone/>
            </a:pPr>
            <a:r>
              <a:rPr lang="ru-RU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			</a:t>
            </a:r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Самоорганизация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400" dirty="0"/>
              <a:t>особый вид деятельности человека, характеризующийся целеустремленностью, активностью, мотивированностью, самостоятельностью и ответственностью. Другими словами, под этим термином понимается способность ставить цели и достигать их, своевременно выполнять необходимые задания, самостоятельно организовывать свою деятельность и четко придерживаться этой организации. 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248472"/>
          </a:xfrm>
        </p:spPr>
        <p:txBody>
          <a:bodyPr/>
          <a:lstStyle/>
          <a:p>
            <a:pPr marL="0" indent="0">
              <a:buNone/>
            </a:pPr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		</a:t>
            </a:r>
            <a:r>
              <a:rPr lang="ru-RU" sz="2800" b="1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Благодаря самоорганизации:</a:t>
            </a:r>
          </a:p>
          <a:p>
            <a:pPr marL="0" indent="0">
              <a:buNone/>
            </a:pPr>
            <a:endParaRPr lang="ru-RU" sz="2800" b="1" u="sng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ru-RU" sz="2400" b="1" dirty="0"/>
              <a:t>Повышается качество работы. </a:t>
            </a:r>
          </a:p>
          <a:p>
            <a:pPr marL="0" indent="0">
              <a:buNone/>
            </a:pPr>
            <a:endParaRPr lang="ru-RU" sz="900" b="1" dirty="0"/>
          </a:p>
          <a:p>
            <a:r>
              <a:rPr lang="ru-RU" sz="2400" b="1" dirty="0"/>
              <a:t>Деятельность становится более упорядоченной.</a:t>
            </a:r>
          </a:p>
          <a:p>
            <a:pPr marL="0" indent="0">
              <a:buNone/>
            </a:pPr>
            <a:endParaRPr lang="ru-RU" sz="800" dirty="0"/>
          </a:p>
          <a:p>
            <a:r>
              <a:rPr lang="ru-RU" sz="2400" b="1" dirty="0"/>
              <a:t>Экономятся время и силы. 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6CC801F-486C-4DBC-9FB8-DA3BBAB73A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pPr marL="0" indent="0">
              <a:buNone/>
            </a:pPr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	</a:t>
            </a:r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	</a:t>
            </a:r>
            <a:r>
              <a:rPr lang="ru-RU" b="1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Повышается качество работы.</a:t>
            </a:r>
            <a:endParaRPr lang="ru-RU" sz="2800" b="1" u="sng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ru-RU" sz="2800" b="1" dirty="0"/>
              <a:t> </a:t>
            </a:r>
            <a:r>
              <a:rPr lang="ru-RU" sz="2800" dirty="0"/>
              <a:t>Ученик, способный организовать себя и свою деятельность, использует достаточное количество времени для выполнения работы, выполняет ее поэтапно и планомерно, лучше сосредотачивается на выполняемых действиях.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6796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E37629C-A08C-4873-8B1B-CBC04486DF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916832"/>
            <a:ext cx="8229600" cy="4425355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Деятельность становится более упорядоченной. 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800" dirty="0"/>
              <a:t>У организованного человека деятельность подчинена определенному распорядку, являющемуся для него наиболее оптимальным. Это позволяет не забывать о важных делах, делать все качественно и вовремя, четко представлять цели и задачи, планировать результаты.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4564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53AFDC5-4862-4C46-B37B-16FD47159A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Экономятся время и силы.</a:t>
            </a:r>
            <a:r>
              <a:rPr lang="ru-RU" dirty="0"/>
              <a:t> 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800" dirty="0"/>
              <a:t>Хорошая самоорганизация позволяет хорошо планировать время — работа выполняется планомерно и остается достаточно времени для досуга, т.к. отсутствует спешка, нервозность, множественные переделки работы и т.д.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4168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B99909B-D62E-471A-AAD1-25B8CA0279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916832"/>
            <a:ext cx="8712968" cy="4209331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/>
              <a:t>Важно отметить, что </a:t>
            </a:r>
            <a:r>
              <a:rPr lang="ru-RU" sz="2800" dirty="0">
                <a:solidFill>
                  <a:srgbClr val="00B0F0"/>
                </a:solidFill>
              </a:rPr>
              <a:t>полная самоорганизация </a:t>
            </a:r>
            <a:r>
              <a:rPr lang="ru-RU" sz="2800" dirty="0"/>
              <a:t>возможна только у старших школьников и взрослых людей. </a:t>
            </a:r>
          </a:p>
          <a:p>
            <a:pPr marL="0" indent="0">
              <a:buNone/>
            </a:pPr>
            <a:r>
              <a:rPr lang="ru-RU" sz="2800" dirty="0"/>
              <a:t>Дети и подростки могут обладать ее элементами (следование графику, организация рабочего места и пр.), которые можно развить, и которые становятся превосходным задатком для полной самоорганизации.</a:t>
            </a:r>
          </a:p>
          <a:p>
            <a:pPr marL="0" indent="0">
              <a:buNone/>
            </a:pPr>
            <a:r>
              <a:rPr lang="ru-RU" sz="2800" dirty="0"/>
              <a:t> Полное же </a:t>
            </a:r>
            <a:r>
              <a:rPr lang="ru-RU" sz="2800" dirty="0">
                <a:solidFill>
                  <a:srgbClr val="00B0F0"/>
                </a:solidFill>
              </a:rPr>
              <a:t>отсутствие</a:t>
            </a:r>
            <a:r>
              <a:rPr lang="ru-RU" sz="2800" dirty="0"/>
              <a:t> этого качества ведет к падению школьной успеваемости, снижению качества выполняемой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14535614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D88146E-8107-4A42-BA97-7CC76CDBCF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536504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Развитию навыков самоорганизации способствует: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b="1" dirty="0"/>
              <a:t>Распорядок дня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b="1" dirty="0"/>
              <a:t>Планирование ( на один день, на целую неделю, на каждые выходные и т.д.)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b="1" dirty="0"/>
              <a:t>Крайние сроки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b="1" dirty="0"/>
              <a:t>Организация досуга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b="1" dirty="0"/>
              <a:t>Постановка целей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b="1" dirty="0"/>
              <a:t>Баланс между работой и досугом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b="1" dirty="0"/>
              <a:t>Порядок и пример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151263611"/>
      </p:ext>
    </p:extLst>
  </p:cSld>
  <p:clrMapOvr>
    <a:masterClrMapping/>
  </p:clrMapOvr>
</p:sld>
</file>

<file path=ppt/theme/theme1.xml><?xml version="1.0" encoding="utf-8"?>
<a:theme xmlns:a="http://schemas.openxmlformats.org/drawingml/2006/main" name="Шаблон 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2</Template>
  <TotalTime>834</TotalTime>
  <Words>623</Words>
  <Application>Microsoft Office PowerPoint</Application>
  <PresentationFormat>Экран (4:3)</PresentationFormat>
  <Paragraphs>61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3" baseType="lpstr">
      <vt:lpstr>Arial</vt:lpstr>
      <vt:lpstr>Calibri</vt:lpstr>
      <vt:lpstr>Times New Roman</vt:lpstr>
      <vt:lpstr>Шаблон 2</vt:lpstr>
      <vt:lpstr>Самоорганизация. Зачем она нужна детям.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ВОЗРАСТНЫЕ  ОСОБЕННОСТИ       ДЕТЕЙ  5-6 ЛЕТ</dc:title>
  <dc:creator>ИРИНА</dc:creator>
  <cp:lastModifiedBy>Анастасия</cp:lastModifiedBy>
  <cp:revision>82</cp:revision>
  <dcterms:created xsi:type="dcterms:W3CDTF">2013-10-18T17:44:48Z</dcterms:created>
  <dcterms:modified xsi:type="dcterms:W3CDTF">2021-01-29T01:06:05Z</dcterms:modified>
</cp:coreProperties>
</file>