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88" r:id="rId5"/>
    <p:sldId id="274" r:id="rId6"/>
    <p:sldId id="264" r:id="rId7"/>
    <p:sldId id="260" r:id="rId8"/>
    <p:sldId id="289" r:id="rId9"/>
    <p:sldId id="261" r:id="rId10"/>
    <p:sldId id="262" r:id="rId11"/>
    <p:sldId id="290" r:id="rId12"/>
    <p:sldId id="282" r:id="rId13"/>
    <p:sldId id="283" r:id="rId14"/>
    <p:sldId id="276" r:id="rId15"/>
    <p:sldId id="268" r:id="rId16"/>
    <p:sldId id="293" r:id="rId17"/>
    <p:sldId id="29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73" autoAdjust="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 чел.</c:v>
                </c:pt>
              </c:strCache>
            </c:strRef>
          </c:tx>
          <c:spPr>
            <a:solidFill>
              <a:schemeClr val="tx2"/>
            </a:solidFill>
          </c:spPr>
          <c:dPt>
            <c:idx val="1"/>
            <c:spPr>
              <a:solidFill>
                <a:schemeClr val="accent1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7.7000000000000082E-2</c:v>
                </c:pt>
                <c:pt idx="1">
                  <c:v>0.34600000000000042</c:v>
                </c:pt>
                <c:pt idx="2">
                  <c:v>0.57700000000000051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чел.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15 чел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axId val="106837888"/>
        <c:axId val="106839424"/>
      </c:barChart>
      <c:catAx>
        <c:axId val="106837888"/>
        <c:scaling>
          <c:orientation val="minMax"/>
        </c:scaling>
        <c:axPos val="b"/>
        <c:numFmt formatCode="General" sourceLinked="0"/>
        <c:tickLblPos val="nextTo"/>
        <c:crossAx val="106839424"/>
        <c:crosses val="autoZero"/>
        <c:auto val="1"/>
        <c:lblAlgn val="ctr"/>
        <c:lblOffset val="100"/>
      </c:catAx>
      <c:valAx>
        <c:axId val="106839424"/>
        <c:scaling>
          <c:orientation val="minMax"/>
        </c:scaling>
        <c:axPos val="l"/>
        <c:majorGridlines/>
        <c:numFmt formatCode="0.0%" sourceLinked="1"/>
        <c:tickLblPos val="nextTo"/>
        <c:crossAx val="106837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12 чел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0.46</c:v>
                </c:pt>
                <c:pt idx="1">
                  <c:v>0.5</c:v>
                </c:pt>
                <c:pt idx="2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13 чел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чел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axId val="119421184"/>
        <c:axId val="119435264"/>
      </c:barChart>
      <c:catAx>
        <c:axId val="119421184"/>
        <c:scaling>
          <c:orientation val="minMax"/>
        </c:scaling>
        <c:axPos val="b"/>
        <c:numFmt formatCode="General" sourceLinked="0"/>
        <c:tickLblPos val="nextTo"/>
        <c:crossAx val="119435264"/>
        <c:crosses val="autoZero"/>
        <c:auto val="1"/>
        <c:lblAlgn val="ctr"/>
        <c:lblOffset val="100"/>
      </c:catAx>
      <c:valAx>
        <c:axId val="119435264"/>
        <c:scaling>
          <c:orientation val="minMax"/>
        </c:scaling>
        <c:axPos val="l"/>
        <c:majorGridlines/>
        <c:numFmt formatCode="0.00%" sourceLinked="1"/>
        <c:tickLblPos val="nextTo"/>
        <c:crossAx val="119421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9A673-32A0-40ED-93C8-35C09B507095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BA51-FF75-4A90-9181-22F879B312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07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FBA51-FF75-4A90-9181-22F879B312E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27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3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89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618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34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84952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174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89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75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18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45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60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2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7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07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155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33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23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2088" y="0"/>
            <a:ext cx="7772400" cy="42148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детского сада и семьи в развитии пассивной и активной речи детей раннего возраста с использованием инновационных игровых технологий в условия реализации ФГОС ДО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13176"/>
            <a:ext cx="6221288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 воспитатель: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«Детский сад №47 «Ёлочка»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Букшина</a:t>
            </a:r>
            <a:r>
              <a:rPr lang="ru-RU" dirty="0" smtClean="0">
                <a:solidFill>
                  <a:schemeClr val="tx1"/>
                </a:solidFill>
              </a:rPr>
              <a:t> Татьяна Юрьевна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4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347713" cy="1320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88" y="1270000"/>
            <a:ext cx="7408333" cy="4411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Изучить методическую литературу и передовые образовательные технологии по проблеме развития пассивной и активной речи детей раннего возраста.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Внедрить в практику инновационные игровые технологии по развитию пассивной и активной речи детей: пальчиковые игры.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Пополнить картотеки пальчиковых игр.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Пополнить предметно-развивающую среду  игровыми и дидактическими материалами по развитию речи в соответствии с ФГОС ДО.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Использовать различные формы сотрудничества с семьей в развитии пассивной и активной речи детей раннего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0800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Формы работы  с семьей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5584" y="1484784"/>
            <a:ext cx="6347714" cy="38807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Аналитические (беседы, анкеты…)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Наглядно-информационные (буклеты, папки-передвижки…)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Познавательные (собрания, круглый стол, мастер-класс, проектная деятельность…)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Досуговые (праздники, выставки, конкурсы, акции…)</a:t>
            </a:r>
          </a:p>
        </p:txBody>
      </p:sp>
    </p:spTree>
    <p:extLst>
      <p:ext uri="{BB962C8B-B14F-4D97-AF65-F5344CB8AC3E}">
        <p14:creationId xmlns:p14="http://schemas.microsoft.com/office/powerpoint/2010/main" xmlns="" val="37178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32056"/>
            <a:ext cx="8229600" cy="12527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Советы воспитателя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"/>
          <a:stretch/>
        </p:blipFill>
        <p:spPr>
          <a:xfrm rot="5400000">
            <a:off x="-715217" y="2296852"/>
            <a:ext cx="4577581" cy="30598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488" r="20" b="59"/>
          <a:stretch/>
        </p:blipFill>
        <p:spPr>
          <a:xfrm rot="5400000">
            <a:off x="2331444" y="2362859"/>
            <a:ext cx="4553121" cy="2952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"/>
          <a:stretch/>
        </p:blipFill>
        <p:spPr>
          <a:xfrm rot="5400000">
            <a:off x="5294326" y="2352304"/>
            <a:ext cx="4553121" cy="297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0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фото 2019\IMG-20190329-WA0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962" y="1844824"/>
            <a:ext cx="4479108" cy="251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35834"/>
            <a:ext cx="8229600" cy="125272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Текст и схема пальчиковой игры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2339" y="4036120"/>
            <a:ext cx="4209445" cy="236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297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0648"/>
            <a:ext cx="6480720" cy="2574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Консультации для родителей: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/>
              <a:t> «Мама и папа, поиграйте с нами дома!»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dirty="0" smtClean="0"/>
              <a:t>«Пальцы – дружная семья»</a:t>
            </a:r>
          </a:p>
        </p:txBody>
      </p:sp>
    </p:spTree>
    <p:extLst>
      <p:ext uri="{BB962C8B-B14F-4D97-AF65-F5344CB8AC3E}">
        <p14:creationId xmlns:p14="http://schemas.microsoft.com/office/powerpoint/2010/main" xmlns="" val="1935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092280" cy="5620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Мастер-класс для родителей «Играем с пальчиками - развиваем речь»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7128792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Цель: познакомить </a:t>
            </a:r>
            <a:r>
              <a:rPr lang="ru-RU" dirty="0"/>
              <a:t>родителей с эффективными методами использования пальчиковых игр для развития речи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Дать представление об эффективных методах использования пальчиковой гимнастики в жизни ребенка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Обучить этапам разучивания пальчиковых игр, дать возможность заимствования педагогического опыта для улучшения собственного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Закрепить умение участников мастер-класса применять полученные знания на практике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Создать условия для эмоционально-доверительных взаимоотношений в группе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40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22250"/>
            <a:ext cx="6347713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Результаты диагностики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(конец года)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21069502"/>
              </p:ext>
            </p:extLst>
          </p:nvPr>
        </p:nvGraphicFramePr>
        <p:xfrm>
          <a:off x="323528" y="1676740"/>
          <a:ext cx="771530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834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Итоги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29232" y="1412776"/>
            <a:ext cx="7408333" cy="4411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Повысилась компетентность родителей по теме «развитие пассивной и активной речи детей раннего возраста»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Сформированы навыки применения полученных знаний на практике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Установление положительных взаимоотношений всех участников образовательного процесса: ребенок, педагог, родитель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790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2" y="332656"/>
            <a:ext cx="6705382" cy="2213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 Федеральном государственном образовательном стандарте дошкольного образования заложен чёткий принцип организации образовательного процесса, в </a:t>
            </a:r>
            <a:r>
              <a:rPr lang="ru-RU" b="1" dirty="0"/>
              <a:t>основе которого лежит игра</a:t>
            </a:r>
            <a:r>
              <a:rPr lang="ru-RU" dirty="0"/>
              <a:t>.</a:t>
            </a:r>
          </a:p>
        </p:txBody>
      </p:sp>
      <p:pic>
        <p:nvPicPr>
          <p:cNvPr id="4" name="Picture 2" descr="F:\Ясли фото\SAM_14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1772816"/>
            <a:ext cx="59721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4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6822112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Право на игру зафиксировано в Конвенции о правах ребенка </a:t>
            </a:r>
            <a:r>
              <a:rPr lang="ru-RU" i="1" dirty="0"/>
              <a:t>(ст. 31)</a:t>
            </a:r>
            <a:r>
              <a:rPr lang="ru-RU" dirty="0"/>
              <a:t> среди жизненно важных прав.</a:t>
            </a:r>
          </a:p>
        </p:txBody>
      </p:sp>
      <p:pic>
        <p:nvPicPr>
          <p:cNvPr id="6" name="Picture 2" descr="F:\Ясли фото\SAM_14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14184" y="980728"/>
            <a:ext cx="658744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49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Игровые технологии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8" y="1556792"/>
            <a:ext cx="6347714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Пальчиковые 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Хороводные 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Игры-драматизации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Настольно-печатные 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Дидактические игры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Подвижные игры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12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Пальчиковые 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2592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Развивают мелкую моторику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Способствуют расширению словарного запаса формированию правильного произношения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Снижают психоэмоциональное напряжение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5" descr="C:\Users\User\Desktop\домх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0"/>
          <a:stretch/>
        </p:blipFill>
        <p:spPr bwMode="auto">
          <a:xfrm>
            <a:off x="485872" y="2636912"/>
            <a:ext cx="6165662" cy="351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66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416" y="56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Пальчиковые игры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6984776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Работу по </a:t>
            </a:r>
            <a:r>
              <a:rPr lang="ru-RU" b="1" dirty="0">
                <a:solidFill>
                  <a:schemeClr val="tx1"/>
                </a:solidFill>
              </a:rPr>
              <a:t>развитию</a:t>
            </a:r>
            <a:r>
              <a:rPr lang="ru-RU" dirty="0">
                <a:solidFill>
                  <a:schemeClr val="tx1"/>
                </a:solidFill>
              </a:rPr>
              <a:t> движений пальцев и всей кисти </a:t>
            </a:r>
            <a:r>
              <a:rPr lang="ru-RU" dirty="0" smtClean="0">
                <a:solidFill>
                  <a:schemeClr val="tx1"/>
                </a:solidFill>
              </a:rPr>
              <a:t>провожу в течение всего дня: </a:t>
            </a:r>
            <a:r>
              <a:rPr lang="ru-RU" dirty="0">
                <a:solidFill>
                  <a:schemeClr val="tx1"/>
                </a:solidFill>
              </a:rPr>
              <a:t>во время утренней гимнастики, </a:t>
            </a:r>
            <a:r>
              <a:rPr lang="ru-RU" dirty="0" smtClean="0">
                <a:solidFill>
                  <a:schemeClr val="tx1"/>
                </a:solidFill>
              </a:rPr>
              <a:t>образовательной деятельности, в совместной 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деятельности</a:t>
            </a:r>
            <a:r>
              <a:rPr lang="ru-RU" dirty="0">
                <a:solidFill>
                  <a:schemeClr val="tx1"/>
                </a:solidFill>
              </a:rPr>
              <a:t> в утренний и вечерний отрезок времени. Упражнения </a:t>
            </a:r>
            <a:r>
              <a:rPr lang="ru-RU" dirty="0" smtClean="0">
                <a:solidFill>
                  <a:schemeClr val="tx1"/>
                </a:solidFill>
              </a:rPr>
              <a:t>подбираю так</a:t>
            </a:r>
            <a:r>
              <a:rPr lang="ru-RU" dirty="0">
                <a:solidFill>
                  <a:schemeClr val="tx1"/>
                </a:solidFill>
              </a:rPr>
              <a:t>, чтобы в них содержалось больше разнообразных движений пальцами.</a:t>
            </a:r>
          </a:p>
        </p:txBody>
      </p:sp>
      <p:pic>
        <p:nvPicPr>
          <p:cNvPr id="5" name="Picture 2" descr="C:\Users\User\Desktop\ЗАМОКККККККККККК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"/>
          <a:stretch/>
        </p:blipFill>
        <p:spPr bwMode="auto">
          <a:xfrm>
            <a:off x="611560" y="2427158"/>
            <a:ext cx="6912768" cy="391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712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Методы диагностики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770" y="1484784"/>
            <a:ext cx="7408333" cy="40544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Анкетирование, беседы с родителями.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Наблюдение за поведением  ребенка в естественных условиях (движение, игра, одевание, раздевание и т.д.).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Наблюдение за ребенком в ходе выполнения специальных заданий (понимание речи, уровень активного и пассивного словаря, уровень речевого подражания, возможность к объединению двух слов в одно высказывание).</a:t>
            </a:r>
          </a:p>
        </p:txBody>
      </p:sp>
    </p:spTree>
    <p:extLst>
      <p:ext uri="{BB962C8B-B14F-4D97-AF65-F5344CB8AC3E}">
        <p14:creationId xmlns:p14="http://schemas.microsoft.com/office/powerpoint/2010/main" xmlns="" val="33645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6347713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Результаты диагностики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(начало года)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316356430"/>
              </p:ext>
            </p:extLst>
          </p:nvPr>
        </p:nvGraphicFramePr>
        <p:xfrm>
          <a:off x="683568" y="1600061"/>
          <a:ext cx="678661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0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7"/>
            <a:ext cx="6696744" cy="1152128"/>
          </a:xfrm>
        </p:spPr>
        <p:txBody>
          <a:bodyPr>
            <a:normAutofit lnSpcReduction="10000"/>
          </a:bodyPr>
          <a:lstStyle/>
          <a:p>
            <a:pPr algn="r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Взаимодействие детского сада с семьей в развитии пассивной и активной речи детей раннего возраста с использованием инновационных игровых технологии в условия реализации ФГОС ДО</a:t>
            </a:r>
          </a:p>
        </p:txBody>
      </p:sp>
      <p:pic>
        <p:nvPicPr>
          <p:cNvPr id="7" name="Picture 2" descr="C:\Users\User\Desktop\dfsdfsdfsd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46"/>
          <a:stretch/>
        </p:blipFill>
        <p:spPr bwMode="auto">
          <a:xfrm>
            <a:off x="323528" y="1988840"/>
            <a:ext cx="7992888" cy="448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8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355</TotalTime>
  <Words>430</Words>
  <Application>Microsoft Office PowerPoint</Application>
  <PresentationFormat>Экран (4:3)</PresentationFormat>
  <Paragraphs>55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Взаимодействие детского сада и семьи в развитии пассивной и активной речи детей раннего возраста с использованием инновационных игровых технологий в условия реализации ФГОС ДО</vt:lpstr>
      <vt:lpstr>Слайд 2</vt:lpstr>
      <vt:lpstr>Слайд 3</vt:lpstr>
      <vt:lpstr>Игровые технологии</vt:lpstr>
      <vt:lpstr>Пальчиковые игры</vt:lpstr>
      <vt:lpstr>Пальчиковые игры </vt:lpstr>
      <vt:lpstr>Методы диагностики</vt:lpstr>
      <vt:lpstr>Результаты диагностики (начало года)</vt:lpstr>
      <vt:lpstr>Цель: </vt:lpstr>
      <vt:lpstr>Задачи</vt:lpstr>
      <vt:lpstr>Формы работы  с семьей</vt:lpstr>
      <vt:lpstr>Советы воспитателя</vt:lpstr>
      <vt:lpstr>Текст и схема пальчиковой игры</vt:lpstr>
      <vt:lpstr>Слайд 14</vt:lpstr>
      <vt:lpstr>Мастер-класс для родителей «Играем с пальчиками - развиваем речь»</vt:lpstr>
      <vt:lpstr>Результаты диагностики (конец года)</vt:lpstr>
      <vt:lpstr>Итоги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пассивной и активной речи детей раннего возраста при помощи инновационных игровых технологии в условия внедрения ФГОС</dc:title>
  <dc:creator>User</dc:creator>
  <cp:lastModifiedBy>User</cp:lastModifiedBy>
  <cp:revision>48</cp:revision>
  <dcterms:created xsi:type="dcterms:W3CDTF">2019-03-09T09:25:38Z</dcterms:created>
  <dcterms:modified xsi:type="dcterms:W3CDTF">2019-04-26T06:52:22Z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253199517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D6.2.12</vt:lpwstr>
  </property>
</Properties>
</file>