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2AB2A-B928-41F5-A781-13E28EF2C08D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4B44-5A9D-40C3-ACB1-7873EF966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отдыха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(все виды перерывов, выходных, отпусков)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Источник: https://clck.ru/32UMg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4116114" cy="2552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5527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solidFill>
                  <a:srgbClr val="FFFF00"/>
                </a:solidFill>
              </a:rPr>
              <a:t>Отпуска</a:t>
            </a:r>
            <a:endParaRPr lang="ru-RU" sz="4600" dirty="0">
              <a:solidFill>
                <a:srgbClr val="FFFF00"/>
              </a:solidFill>
            </a:endParaRPr>
          </a:p>
          <a:p>
            <a:r>
              <a:rPr lang="ru-RU" dirty="0"/>
              <a:t>Отпуск - это время отдыха большой продолжительности со специальным порядком предоставления.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На период ежегодных отпусков работодатель сохраняет за работником место работы (должность) и средний заработок (кроме отпуска без сохранения заработной платы).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Виды отпусков:</a:t>
            </a:r>
          </a:p>
          <a:p>
            <a:pPr marL="0" lvl="0" indent="0">
              <a:buNone/>
            </a:pPr>
            <a:r>
              <a:rPr lang="ru-RU" b="1" dirty="0" smtClean="0"/>
              <a:t>1. Ежегодные </a:t>
            </a:r>
            <a:r>
              <a:rPr lang="ru-RU" b="1" dirty="0"/>
              <a:t>оплачиваемые отпуска</a:t>
            </a:r>
          </a:p>
          <a:p>
            <a:r>
              <a:rPr lang="ru-RU" dirty="0" smtClean="0"/>
              <a:t>Ежегодный </a:t>
            </a:r>
            <a:r>
              <a:rPr lang="ru-RU" dirty="0"/>
              <a:t>основной оплачиваемый отпуск (ст. 115 Трудового кодекса РФ),</a:t>
            </a:r>
          </a:p>
          <a:p>
            <a:r>
              <a:rPr lang="ru-RU" dirty="0" smtClean="0"/>
              <a:t>Ежегодный </a:t>
            </a:r>
            <a:r>
              <a:rPr lang="ru-RU" dirty="0"/>
              <a:t>дополнительный оплачиваемый отпуск (ст. 116-119 Трудового кодекса РФ),</a:t>
            </a:r>
          </a:p>
          <a:p>
            <a:r>
              <a:rPr lang="ru-RU" dirty="0" smtClean="0"/>
              <a:t>Ежегодный </a:t>
            </a:r>
            <a:r>
              <a:rPr lang="ru-RU" dirty="0"/>
              <a:t>удлинённый основной отпуск (ст.115 ТК</a:t>
            </a:r>
            <a:r>
              <a:rPr lang="ru-RU" dirty="0" smtClean="0"/>
              <a:t>);</a:t>
            </a:r>
          </a:p>
          <a:p>
            <a:pPr marL="0" lvl="0" indent="0">
              <a:buNone/>
            </a:pPr>
            <a:r>
              <a:rPr lang="ru-RU" b="1" dirty="0" smtClean="0"/>
              <a:t>2. Ежегодный </a:t>
            </a:r>
            <a:r>
              <a:rPr lang="ru-RU" b="1" dirty="0"/>
              <a:t>дополнительный отпуск без сохранения заработной платы </a:t>
            </a:r>
            <a:r>
              <a:rPr lang="ru-RU" dirty="0"/>
              <a:t>(ст. 263 Трудового кодекса РФ),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264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b="1" dirty="0" smtClean="0"/>
              <a:t>3. Отпуск </a:t>
            </a:r>
            <a:r>
              <a:rPr lang="ru-RU" b="1" dirty="0"/>
              <a:t>без сохранения заработной платы </a:t>
            </a:r>
            <a:r>
              <a:rPr lang="ru-RU" dirty="0"/>
              <a:t>(ст. 128 Трудового кодекса РФ),</a:t>
            </a:r>
          </a:p>
          <a:p>
            <a:pPr marL="0" lvl="0" indent="0">
              <a:buNone/>
            </a:pPr>
            <a:r>
              <a:rPr lang="ru-RU" b="1" dirty="0" smtClean="0"/>
              <a:t>4. Отпуск </a:t>
            </a:r>
            <a:r>
              <a:rPr lang="ru-RU" b="1" dirty="0"/>
              <a:t>по беременности и родам </a:t>
            </a:r>
            <a:r>
              <a:rPr lang="ru-RU" dirty="0"/>
              <a:t>(ст. 255 ТК РФ),</a:t>
            </a:r>
          </a:p>
          <a:p>
            <a:pPr marL="0" lvl="0" indent="0">
              <a:buNone/>
            </a:pPr>
            <a:r>
              <a:rPr lang="ru-RU" b="1" dirty="0" smtClean="0"/>
              <a:t>5. Отпуск </a:t>
            </a:r>
            <a:r>
              <a:rPr lang="ru-RU" b="1" dirty="0"/>
              <a:t>при совмещении работы с </a:t>
            </a:r>
            <a:r>
              <a:rPr lang="ru-RU" b="1" dirty="0" smtClean="0"/>
              <a:t>обучением:</a:t>
            </a:r>
            <a:endParaRPr lang="ru-RU" b="1" dirty="0"/>
          </a:p>
          <a:p>
            <a:r>
              <a:rPr lang="ru-RU" dirty="0" smtClean="0"/>
              <a:t>Дополнительный </a:t>
            </a:r>
            <a:r>
              <a:rPr lang="ru-RU" dirty="0"/>
              <a:t>отпуск с сохранением среднего заработка (ст. 173, 173-1, 174, 176 ТК РФ)</a:t>
            </a:r>
          </a:p>
          <a:p>
            <a:r>
              <a:rPr lang="ru-RU" dirty="0" smtClean="0"/>
              <a:t>Отпуск </a:t>
            </a:r>
            <a:r>
              <a:rPr lang="ru-RU" dirty="0"/>
              <a:t>без сохранения заработной платы (ст. 173, 174 ТК РФ).</a:t>
            </a:r>
          </a:p>
          <a:p>
            <a:pPr marL="0" lvl="0" indent="0">
              <a:buNone/>
            </a:pPr>
            <a:r>
              <a:rPr lang="ru-RU" b="1" dirty="0" smtClean="0"/>
              <a:t>6. Отпуск </a:t>
            </a:r>
            <a:r>
              <a:rPr lang="ru-RU" b="1" dirty="0"/>
              <a:t>по уходу за ребёнком </a:t>
            </a:r>
            <a:r>
              <a:rPr lang="ru-RU" dirty="0"/>
              <a:t>(ст. 256 ТК РФ).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35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Очередность предоставления оплачиваемых отпусков определяется ежегодно в соответствии с графиком отпусков.</a:t>
            </a:r>
          </a:p>
          <a:p>
            <a:r>
              <a:rPr lang="ru-RU" dirty="0"/>
              <a:t>Общая продолжительность ежегодного оплачиваемого отпуска определяется суммированием ежегодного основного и всех дополнительных ежегодных оплачиваемых отпусков.</a:t>
            </a:r>
          </a:p>
          <a:p>
            <a:r>
              <a:rPr lang="ru-RU" dirty="0"/>
              <a:t>В установленных законом случаях ежегодный оплачиваемый отпуск может быть продлен или перенесен на другой срок, определяемый работодателем с учетом пожеланий работника.</a:t>
            </a:r>
          </a:p>
          <a:p>
            <a:r>
              <a:rPr lang="ru-RU" dirty="0"/>
              <a:t>Неиспользованная часть ежегодного оплачиваемого отпуска, превышающая шесть месяцев, присоединяется к очередному ежегодному оплачиваемому отпуску на следующий год.</a:t>
            </a:r>
          </a:p>
          <a:p>
            <a:r>
              <a:rPr lang="ru-RU" dirty="0"/>
              <a:t>По соглашению между работником и работодателем ежегодный оплачиваемый отпуск может быть разделен на части. При этом хотя бы одна из частей этого отпуска должна быть не менее 14 календарных дней</a:t>
            </a:r>
            <a:r>
              <a:rPr lang="ru-RU" dirty="0" smtClean="0"/>
              <a:t>.</a:t>
            </a:r>
          </a:p>
          <a:p>
            <a:r>
              <a:rPr lang="ru-RU" dirty="0"/>
              <a:t>Отзыв работника из отпуска допускается только с его согласия, за исключением случаев, когда вводятся специальные меры в сфере экономики, а Правительство Российской Федерации установило особенности правового регулирования трудовых отношений в отдельных организациях, их структурных подразделениях и на отдельных производственных объектах.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53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Неиспользованная в связи с этим часть отпуска должна быть предоставлена по выбору работника в удобное для него время в течение текущего рабочего года или присоединена к отпуску за следующий рабочий год.</a:t>
            </a:r>
          </a:p>
          <a:p>
            <a:r>
              <a:rPr lang="ru-RU" dirty="0"/>
              <a:t>Часть ежегодного оплачиваемого отпуска, превышающая 28 календарных дней, по письменному заявлению работника может быть заменена денежной компенсацией. В случаях, когда вводятся специальные меры в сфере экономики в отдельных организациях оборонно-промышленного комплекса, их структурных подразделениях и на отдельных производственных объектах, участвующих в исполнении государственных контрактов по реализации государственного оборонного заказа, часть отпуска, превышающая 21 день, по заявлению работника может подлежать замене денежной компенсацией.</a:t>
            </a:r>
          </a:p>
          <a:p>
            <a:r>
              <a:rPr lang="ru-RU" dirty="0"/>
              <a:t>По письменному заявлению работника неиспользованные отпуска могут быть предоставлены ему с последующим увольнением (за исключением случаев увольнения за виновные действия). При этом днем увольнения считается последний день отпуска.</a:t>
            </a:r>
          </a:p>
          <a:p>
            <a:r>
              <a:rPr lang="ru-RU" dirty="0"/>
              <a:t>Лицам, работающим по совместительству, ежегодные оплачиваемые отпуска предоставляются одновременно с отпуском по основной работе. Если на работе по совместительству работник не отработал шести месяцев, то отпуск предоставляется авансом.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668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003232" cy="64087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FF00"/>
                </a:solidFill>
              </a:rPr>
              <a:t>Ежегодный основной оплачиваемый отпуск</a:t>
            </a:r>
            <a:endParaRPr lang="ru-RU" sz="3600" dirty="0">
              <a:solidFill>
                <a:srgbClr val="FFFF00"/>
              </a:solidFill>
            </a:endParaRPr>
          </a:p>
          <a:p>
            <a:r>
              <a:rPr lang="ru-RU" dirty="0"/>
              <a:t>Ежегодный основной оплачиваемый отпуск может исчисляться в календарных или рабочих дня, а также в сутках (для некоторых работников).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Продолжительность ежегодного основного оплачиваемого отпуска не может быть менее 28 календарных дней.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Некоторым работникам предоставляется удлиненный ежегодный основной оплачиваемый отпуск, продолжительностью более 28 календарных дней.</a:t>
            </a:r>
          </a:p>
          <a:p>
            <a:r>
              <a:rPr lang="ru-RU" dirty="0"/>
              <a:t>Если в трудовой договор включено условие об отпуске менее 28 календарных дней, такое условие является недействительным.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Работники, которым предоставляется удлиненный основной оплачиваемый отпуск: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инвалиды - 30 календарных дней</a:t>
            </a:r>
          </a:p>
          <a:p>
            <a:pPr lvl="0"/>
            <a:r>
              <a:rPr lang="ru-RU" dirty="0"/>
              <a:t>несовершеннолетние работники - 31 календарный день</a:t>
            </a:r>
          </a:p>
          <a:p>
            <a:pPr lvl="0"/>
            <a:r>
              <a:rPr lang="ru-RU" dirty="0"/>
              <a:t>педагогические работники - от 42 до 56 календарных дней (в зависимости от должности)</a:t>
            </a:r>
          </a:p>
          <a:p>
            <a:pPr lvl="0"/>
            <a:r>
              <a:rPr lang="ru-RU" dirty="0"/>
              <a:t>работники, занятые на работах с химическим оружием - от 49 до 56 календарных дней (в зависимости от вида выполняемой работы)</a:t>
            </a:r>
          </a:p>
          <a:p>
            <a:pPr lvl="0"/>
            <a:r>
              <a:rPr lang="ru-RU" dirty="0"/>
              <a:t>пенсионеры, проживающие в стационарных учреждениях социального обслуживания и работающие по трудовому договору (женщины - 55 лет, мужчины - 60 лет) - 30 календарных дней</a:t>
            </a:r>
          </a:p>
          <a:p>
            <a:pPr lvl="0"/>
            <a:r>
              <a:rPr lang="ru-RU" dirty="0"/>
              <a:t>спасатели профессиональных аварийно-спасательных служб, формирований - от 30 до 40 суток (в зависимости от стажа работы на должностях спасателей).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870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02634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Спасибо </a:t>
            </a:r>
            <a:br>
              <a:rPr lang="ru-RU" sz="96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</a:br>
            <a:r>
              <a:rPr lang="ru-RU" sz="9600" dirty="0" smtClean="0">
                <a:solidFill>
                  <a:srgbClr val="FFFF00"/>
                </a:solidFill>
                <a:latin typeface="Monotype Corsiva" panose="03010101010201010101" pitchFamily="66" charset="0"/>
              </a:rPr>
              <a:t>за внимание!</a:t>
            </a:r>
            <a:endParaRPr lang="ru-RU" sz="9600" dirty="0">
              <a:solidFill>
                <a:srgbClr val="FFFF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7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7858180" cy="4525963"/>
          </a:xfrm>
        </p:spPr>
        <p:txBody>
          <a:bodyPr/>
          <a:lstStyle/>
          <a:p>
            <a:r>
              <a:rPr lang="ru-RU" dirty="0"/>
              <a:t>Работник имеет право на отдых, включая отдых в течение рабочего дня.</a:t>
            </a:r>
          </a:p>
          <a:p>
            <a:r>
              <a:rPr lang="ru-RU" dirty="0"/>
              <a:t>Время отдыха - период трудовых отношений, в ходе которого работник свободен от исполнения своих обязанностей по трудовому </a:t>
            </a:r>
            <a:r>
              <a:rPr lang="ru-RU" dirty="0" smtClean="0"/>
              <a:t>договору.</a:t>
            </a:r>
          </a:p>
          <a:p>
            <a:r>
              <a:rPr lang="ru-RU" dirty="0" smtClean="0"/>
              <a:t>Право </a:t>
            </a:r>
            <a:r>
              <a:rPr lang="ru-RU" dirty="0"/>
              <a:t>на отдых закреплено в Конституции РФ.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85818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rgbClr val="FFFF00"/>
                </a:solidFill>
              </a:rPr>
              <a:t>Виды времени отдыха, предоставляемые работнику </a:t>
            </a:r>
            <a:endParaRPr lang="ru-RU" sz="34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400" b="1" dirty="0" smtClean="0">
                <a:solidFill>
                  <a:srgbClr val="FFFF00"/>
                </a:solidFill>
              </a:rPr>
              <a:t>(</a:t>
            </a:r>
            <a:r>
              <a:rPr lang="ru-RU" sz="3400" b="1" dirty="0">
                <a:solidFill>
                  <a:srgbClr val="FFFF00"/>
                </a:solidFill>
              </a:rPr>
              <a:t>ст. 107 Трудового кодекса РФ</a:t>
            </a:r>
            <a:r>
              <a:rPr lang="ru-RU" sz="3400" b="1" dirty="0" smtClean="0">
                <a:solidFill>
                  <a:srgbClr val="FFFF00"/>
                </a:solidFill>
              </a:rPr>
              <a:t>):</a:t>
            </a:r>
          </a:p>
          <a:p>
            <a:pPr marL="0" indent="0" algn="ctr">
              <a:buNone/>
            </a:pPr>
            <a:endParaRPr lang="ru-RU" sz="3400" dirty="0">
              <a:solidFill>
                <a:srgbClr val="FFFF00"/>
              </a:solidFill>
            </a:endParaRPr>
          </a:p>
          <a:p>
            <a:pPr lvl="0"/>
            <a:r>
              <a:rPr lang="ru-RU" dirty="0"/>
              <a:t>перерывы в течение рабочего дня (ст. 108, 109 Трудового кодекса РФ);</a:t>
            </a:r>
          </a:p>
          <a:p>
            <a:pPr lvl="0"/>
            <a:r>
              <a:rPr lang="ru-RU" dirty="0"/>
              <a:t>ежедневный (междусменный) отдых («"Об утверждении санитарных правил СП 2.2.3670-20 "Санитарно-эпидемиологические требования к условиям труда", утв. Главным государственным санитарным врачом РФ 02.12.2020);</a:t>
            </a:r>
          </a:p>
          <a:p>
            <a:pPr lvl="0"/>
            <a:r>
              <a:rPr lang="ru-RU" dirty="0"/>
              <a:t>еженедельный непрерывный отдых (выходные дни) (ст. 110, 111 Трудового кодекса РФ</a:t>
            </a:r>
            <a:r>
              <a:rPr lang="ru-RU" dirty="0" smtClean="0"/>
              <a:t>);</a:t>
            </a:r>
            <a:endParaRPr lang="ru-RU" dirty="0"/>
          </a:p>
          <a:p>
            <a:pPr lvl="0"/>
            <a:r>
              <a:rPr lang="ru-RU" dirty="0"/>
              <a:t>нерабочие праздничные дни (ст. 112 Трудового кодекса РФ);</a:t>
            </a:r>
          </a:p>
          <a:p>
            <a:r>
              <a:rPr lang="ru-RU" dirty="0"/>
              <a:t>отпуска (ст. 114-119 Трудового кодекса РФ).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9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7858180" cy="49685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200" b="1" dirty="0">
                <a:solidFill>
                  <a:srgbClr val="FFFF00"/>
                </a:solidFill>
              </a:rPr>
              <a:t>Перерывы в течение рабочего </a:t>
            </a:r>
            <a:r>
              <a:rPr lang="ru-RU" sz="4200" b="1" dirty="0" smtClean="0">
                <a:solidFill>
                  <a:srgbClr val="FFFF00"/>
                </a:solidFill>
              </a:rPr>
              <a:t>дня</a:t>
            </a:r>
          </a:p>
          <a:p>
            <a:pPr marL="0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В течение рабочего дня (смены) работник имеет право на отдых.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Виды перерывов в течение рабочего дня (смены):</a:t>
            </a:r>
          </a:p>
          <a:p>
            <a:pPr lvl="0"/>
            <a:r>
              <a:rPr lang="ru-RU" dirty="0"/>
              <a:t>перерыв для отдыха и </a:t>
            </a:r>
            <a:r>
              <a:rPr lang="ru-RU" dirty="0" smtClean="0"/>
              <a:t>питания,</a:t>
            </a:r>
            <a:endParaRPr lang="ru-RU" dirty="0"/>
          </a:p>
          <a:p>
            <a:pPr lvl="0"/>
            <a:r>
              <a:rPr lang="ru-RU" dirty="0"/>
              <a:t>специальный перерыв для обогрева и </a:t>
            </a:r>
            <a:r>
              <a:rPr lang="ru-RU" dirty="0" smtClean="0"/>
              <a:t>отдыха,</a:t>
            </a:r>
            <a:endParaRPr lang="ru-RU" dirty="0"/>
          </a:p>
          <a:p>
            <a:pPr lvl="0"/>
            <a:r>
              <a:rPr lang="ru-RU" dirty="0"/>
              <a:t>перерывы для кормления ребенка (ст. 258 Трудового кодекса РФ).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В течение перерыва работник освобождается от работы и использует время отдыха по своему усмотрению.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7858180" cy="62646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200" b="1" dirty="0">
                <a:solidFill>
                  <a:srgbClr val="FFFF00"/>
                </a:solidFill>
              </a:rPr>
              <a:t>Перерывы для отдыха и </a:t>
            </a:r>
            <a:r>
              <a:rPr lang="ru-RU" sz="4200" b="1" dirty="0" smtClean="0">
                <a:solidFill>
                  <a:srgbClr val="FFFF00"/>
                </a:solidFill>
              </a:rPr>
              <a:t>питания</a:t>
            </a:r>
          </a:p>
          <a:p>
            <a:pPr marL="0" indent="0" algn="ctr">
              <a:buNone/>
            </a:pPr>
            <a:endParaRPr lang="ru-RU" sz="13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Перерыв для отдыха и питания не включается в рабочее время и не оплачивается.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Продолжительность перерыва должна быть не менее 30 минут и не более 2 часов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Не является обязательным предоставление работодателем перерыва для отдыха и питания в случае, если установленная для работника продолжительность ежедневной работы (смены) не превышает четырех часов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По согласию сторон в силу производственной необходимости в пределах рабочего дня перерыв может быть перенесён на другое время (без изменения установленной продолжительности).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Данный перерыв предоставляется всем </a:t>
            </a:r>
            <a:r>
              <a:rPr lang="ru-RU" b="1" i="1" dirty="0" smtClean="0">
                <a:solidFill>
                  <a:srgbClr val="FF0000"/>
                </a:solidFill>
              </a:rPr>
              <a:t>работникам.</a:t>
            </a:r>
          </a:p>
          <a:p>
            <a:r>
              <a:rPr lang="ru-RU" dirty="0" smtClean="0"/>
              <a:t>По </a:t>
            </a:r>
            <a:r>
              <a:rPr lang="ru-RU" dirty="0"/>
              <a:t>общему правилу конкретное время предоставления перерыва для отдыха и питания и его продолжительность должны быть зафиксированы в Правилах внутреннего трудового распорядка.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0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74136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FFFF00"/>
                </a:solidFill>
              </a:rPr>
              <a:t>Специальные перерывы для обогревания и отдыха</a:t>
            </a:r>
          </a:p>
          <a:p>
            <a:pPr marL="0" indent="0" algn="ctr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200" b="1" i="1" dirty="0" smtClean="0">
                <a:solidFill>
                  <a:srgbClr val="FF0000"/>
                </a:solidFill>
              </a:rPr>
              <a:t>Важно</a:t>
            </a:r>
            <a:r>
              <a:rPr lang="ru-RU" sz="4200" b="1" i="1" dirty="0">
                <a:solidFill>
                  <a:srgbClr val="FF0000"/>
                </a:solidFill>
              </a:rPr>
              <a:t>! Если необходимость предоставления специального перерыва (обогрева, отвода теплоты и др.) прописана в техническом условии, технологической документации, санитарных или других правилах, то его срок включается в рабочее время и оплачивается. В иных случаях специальный перерыв является разновидностью перерыва для отдыха.</a:t>
            </a:r>
            <a:endParaRPr lang="ru-RU" sz="4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200" dirty="0"/>
              <a:t>Работники, которым предоставляется специальный перерыв:</a:t>
            </a:r>
          </a:p>
          <a:p>
            <a:pPr lvl="0"/>
            <a:r>
              <a:rPr lang="ru-RU" sz="4200" dirty="0"/>
              <a:t>работникам, работающим в холодное время года на открытом воздухе,</a:t>
            </a:r>
          </a:p>
          <a:p>
            <a:pPr lvl="0"/>
            <a:r>
              <a:rPr lang="ru-RU" sz="4200" dirty="0"/>
              <a:t>работникам, работающим в холодное время года в закрытых необогреваемых помещениях;</a:t>
            </a:r>
          </a:p>
          <a:p>
            <a:pPr lvl="0"/>
            <a:r>
              <a:rPr lang="ru-RU" sz="4200" dirty="0"/>
              <a:t>работникам, работающим в условиях повышенных температур воздуха (при работе на открытом воздухе и температуре воздуха 35° C и выше продолжительность непрерывной работы должна составлять 15 - 20 минут;</a:t>
            </a:r>
          </a:p>
          <a:p>
            <a:pPr lvl="0"/>
            <a:r>
              <a:rPr lang="ru-RU" sz="4200" dirty="0"/>
              <a:t>грузчикам, занятым на погрузочно-разгрузочных </a:t>
            </a:r>
            <a:r>
              <a:rPr lang="ru-RU" sz="4200" dirty="0" smtClean="0"/>
              <a:t>работах.</a:t>
            </a:r>
          </a:p>
          <a:p>
            <a:r>
              <a:rPr lang="ru-RU" sz="4200" dirty="0"/>
              <a:t>Виды работ, при которых предоставляются специальные перерывы, их продолжительность и порядок предоставления должны быть определены в Правилах внутреннего трудового распорядка или в трудовом договоре.</a:t>
            </a:r>
          </a:p>
          <a:p>
            <a:pPr marL="0" indent="0" algn="ctr">
              <a:buNone/>
            </a:pPr>
            <a:r>
              <a:rPr lang="ru-RU" sz="4200" b="1" i="1" dirty="0">
                <a:solidFill>
                  <a:srgbClr val="FF0000"/>
                </a:solidFill>
              </a:rPr>
              <a:t>Важно! Работник, занятый на подобных работах, вправе требовать от работодателя предоставления специального перерыва</a:t>
            </a:r>
            <a:r>
              <a:rPr lang="ru-RU" sz="4200" b="1" i="1" dirty="0" smtClean="0">
                <a:solidFill>
                  <a:srgbClr val="FF0000"/>
                </a:solidFill>
              </a:rPr>
              <a:t>.</a:t>
            </a:r>
            <a:endParaRPr lang="ru-RU" sz="4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3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FFFF00"/>
                </a:solidFill>
              </a:rPr>
              <a:t>Перерывы для кормления ребенка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Данные перерывы предоставляются женщинам, имеющим детей в возрасте до полутора лет, а также отцам и другим лицам, воспитывающие детей без матери.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В некоторых случаях указанные правила распространяются на опекунов несовершеннолетних.</a:t>
            </a:r>
          </a:p>
          <a:p>
            <a:r>
              <a:rPr lang="ru-RU" dirty="0"/>
              <a:t>Продолжительность перерыва должна быть не менее 30 минут. Периодичность предоставления перерывов - каждые три часа.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При наличии у женщины двух и более детей до полутора лет продолжительность перерыва должна составлять не менее 1 часа.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Женщина вправе определять порядок использования перерывов для кормления. По ее заявлению они могут присоединяться к перерыву для отдыха и питания либо в суммированном виде переноситься на начало или конец рабочего дня.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Работодатель обязан учитывать перерывы для кормления ребенка (детей) в качестве рабочего времени и оплачивать их в размере среднего заработка.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60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064896" cy="626469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600" b="1" dirty="0">
                <a:solidFill>
                  <a:srgbClr val="FFFF00"/>
                </a:solidFill>
              </a:rPr>
              <a:t>Еженедельный непрерывный отдых </a:t>
            </a:r>
            <a:endParaRPr lang="ru-RU" sz="4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4600" b="1" dirty="0" smtClean="0">
                <a:solidFill>
                  <a:srgbClr val="FFFF00"/>
                </a:solidFill>
              </a:rPr>
              <a:t>(</a:t>
            </a:r>
            <a:r>
              <a:rPr lang="ru-RU" sz="4600" b="1" dirty="0">
                <a:solidFill>
                  <a:srgbClr val="FFFF00"/>
                </a:solidFill>
              </a:rPr>
              <a:t>выходные дни</a:t>
            </a:r>
            <a:r>
              <a:rPr lang="ru-RU" sz="4600" b="1" dirty="0" smtClean="0">
                <a:solidFill>
                  <a:srgbClr val="FFFF00"/>
                </a:solidFill>
              </a:rPr>
              <a:t>)</a:t>
            </a:r>
          </a:p>
          <a:p>
            <a:pPr marL="0" indent="0" algn="ctr">
              <a:buNone/>
            </a:pPr>
            <a:endParaRPr lang="ru-RU" sz="4600" b="1" dirty="0">
              <a:solidFill>
                <a:srgbClr val="FFFF00"/>
              </a:solidFill>
            </a:endParaRPr>
          </a:p>
          <a:p>
            <a:r>
              <a:rPr lang="ru-RU" sz="3400" dirty="0" smtClean="0"/>
              <a:t>Работник </a:t>
            </a:r>
            <a:r>
              <a:rPr lang="ru-RU" sz="3400" dirty="0"/>
              <a:t>вправе требовать предоставления ему выходных дней, количество которых зависит от продолжительности рабочей недели.</a:t>
            </a:r>
          </a:p>
          <a:p>
            <a:r>
              <a:rPr lang="ru-RU" sz="3400" dirty="0"/>
              <a:t>При пятидневной рабочей неделе работнику предоставляется 2 выходных дня. Оба выходных дня предоставляются, как правило, </a:t>
            </a:r>
            <a:r>
              <a:rPr lang="ru-RU" sz="3400" dirty="0" smtClean="0"/>
              <a:t>подряд.</a:t>
            </a:r>
          </a:p>
          <a:p>
            <a:r>
              <a:rPr lang="ru-RU" sz="3400" dirty="0" smtClean="0"/>
              <a:t>В </a:t>
            </a:r>
            <a:r>
              <a:rPr lang="ru-RU" sz="3400" dirty="0"/>
              <a:t>целях рационального использования работниками выходных и нерабочих праздничных дней Правительство РФ может переносить выходные дни на другие дни</a:t>
            </a:r>
            <a:r>
              <a:rPr lang="ru-RU" sz="3400" dirty="0" smtClean="0"/>
              <a:t>.</a:t>
            </a:r>
          </a:p>
          <a:p>
            <a:r>
              <a:rPr lang="ru-RU" sz="3400" dirty="0"/>
              <a:t>По общему правилу работа в выходные дни запрещена</a:t>
            </a:r>
            <a:r>
              <a:rPr lang="ru-RU" sz="3400" dirty="0" smtClean="0"/>
              <a:t>.</a:t>
            </a:r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94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200" b="1" dirty="0">
                <a:solidFill>
                  <a:srgbClr val="FFFF00"/>
                </a:solidFill>
              </a:rPr>
              <a:t>Нерабочие праздничные дни</a:t>
            </a:r>
            <a:endParaRPr lang="ru-RU" sz="42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Важно! Работник вправе отдыхать в установленные законом праздничные дни.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Нерабочими праздничными днями являются:</a:t>
            </a:r>
          </a:p>
          <a:p>
            <a:pPr lvl="0"/>
            <a:r>
              <a:rPr lang="ru-RU" dirty="0"/>
              <a:t>1, 2, 3, 4, 5, 6 и 8 января - Новогодние каникулы;</a:t>
            </a:r>
          </a:p>
          <a:p>
            <a:pPr lvl="0"/>
            <a:r>
              <a:rPr lang="ru-RU" dirty="0"/>
              <a:t>7 января - Рождество Христово;</a:t>
            </a:r>
          </a:p>
          <a:p>
            <a:pPr lvl="0"/>
            <a:r>
              <a:rPr lang="ru-RU" dirty="0"/>
              <a:t>23 февраля - День защитника Отечества;</a:t>
            </a:r>
          </a:p>
          <a:p>
            <a:pPr lvl="0"/>
            <a:r>
              <a:rPr lang="ru-RU" dirty="0"/>
              <a:t>8 марта - Международный женский день;</a:t>
            </a:r>
          </a:p>
          <a:p>
            <a:pPr lvl="0"/>
            <a:r>
              <a:rPr lang="ru-RU" dirty="0"/>
              <a:t>1 мая - Праздник Весны и Труда;</a:t>
            </a:r>
          </a:p>
          <a:p>
            <a:pPr lvl="0"/>
            <a:r>
              <a:rPr lang="ru-RU" dirty="0"/>
              <a:t>9 мая - День Победы;</a:t>
            </a:r>
          </a:p>
          <a:p>
            <a:pPr lvl="0"/>
            <a:r>
              <a:rPr lang="ru-RU" dirty="0"/>
              <a:t>12 июня - День России;</a:t>
            </a:r>
          </a:p>
          <a:p>
            <a:pPr lvl="0"/>
            <a:r>
              <a:rPr lang="ru-RU" dirty="0"/>
              <a:t>4 ноября - День народного единства.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Важно! Нормативным правовым актом субъекта Российской Федерации нерабочим днем на территории субъекта Российской Федерации может быть объявлен религиозный праздник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/>
              <a:t>При совпадении выходного дня с праздничным днем, выходной день переносится на следующий после праздничного рабочий день.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396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01ca5124ddeba7b7d2f7a8f2f7441aab35e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 отдыха</Template>
  <TotalTime>28</TotalTime>
  <Words>1509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Monotype Corsiva</vt:lpstr>
      <vt:lpstr>Тема Office</vt:lpstr>
      <vt:lpstr>Время отдыха (все виды перерывов, выходных, отпусков)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отдыха (все виды перерывов, выходных, отпусков)</dc:title>
  <dc:creator>User</dc:creator>
  <cp:lastModifiedBy>User</cp:lastModifiedBy>
  <cp:revision>4</cp:revision>
  <dcterms:created xsi:type="dcterms:W3CDTF">2024-04-03T03:54:35Z</dcterms:created>
  <dcterms:modified xsi:type="dcterms:W3CDTF">2024-04-03T04:23:22Z</dcterms:modified>
</cp:coreProperties>
</file>