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4" d="100"/>
          <a:sy n="54" d="100"/>
        </p:scale>
        <p:origin x="91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EACFA-6E33-454A-966C-F7B166155D5F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EA60F-F475-41BA-8FFE-75BEC3663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17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EA60F-F475-41BA-8FFE-75BEC3663E1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64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sz="4000" b="1" dirty="0" smtClean="0"/>
              <a:t>Здоровьесберегающие технологии как фактор совершенствования оздоровительной работы в группах раннего возраста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745314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Подготовила: ст. воспитатель 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МБДОУ «Детский сад» № 37 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Бойко Марина Геннадьевна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53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ru-RU" sz="3200" b="1" dirty="0">
                <a:solidFill>
                  <a:srgbClr val="FF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Технология обеспечения социально – психологического благополучия.</a:t>
            </a:r>
            <a:br>
              <a:rPr lang="ru-RU" sz="3200" b="1" dirty="0">
                <a:solidFill>
                  <a:srgbClr val="FF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82501"/>
            <a:ext cx="8596668" cy="4258861"/>
          </a:xfrm>
        </p:spPr>
        <p:txBody>
          <a:bodyPr>
            <a:noAutofit/>
          </a:bodyPr>
          <a:lstStyle/>
          <a:p>
            <a:pPr lvl="0">
              <a:buClr>
                <a:srgbClr val="90C226"/>
              </a:buClr>
            </a:pPr>
            <a:r>
              <a:rPr lang="ru-RU" sz="24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Релаксация,</a:t>
            </a:r>
          </a:p>
          <a:p>
            <a:pPr lvl="0">
              <a:buClr>
                <a:srgbClr val="90C226"/>
              </a:buClr>
            </a:pPr>
            <a:r>
              <a:rPr lang="ru-RU" sz="24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Музыкатерапия,</a:t>
            </a:r>
          </a:p>
          <a:p>
            <a:pPr lvl="0">
              <a:buClr>
                <a:srgbClr val="90C226"/>
              </a:buClr>
            </a:pPr>
            <a:r>
              <a:rPr lang="ru-RU" sz="24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Сказкатерапия,</a:t>
            </a:r>
          </a:p>
          <a:p>
            <a:pPr lvl="0">
              <a:buClr>
                <a:srgbClr val="90C226"/>
              </a:buClr>
            </a:pPr>
            <a:r>
              <a:rPr lang="ru-RU" sz="24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Психогимнастика,</a:t>
            </a:r>
          </a:p>
          <a:p>
            <a:pPr lvl="0">
              <a:buClr>
                <a:srgbClr val="90C226"/>
              </a:buClr>
            </a:pPr>
            <a:r>
              <a:rPr lang="ru-RU" sz="24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Цветотерапия,</a:t>
            </a:r>
          </a:p>
          <a:p>
            <a:pPr lvl="0">
              <a:buClr>
                <a:srgbClr val="90C226"/>
              </a:buClr>
            </a:pPr>
            <a:r>
              <a:rPr lang="ru-RU" sz="24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Песочная терапия,</a:t>
            </a:r>
          </a:p>
          <a:p>
            <a:pPr lvl="0">
              <a:buClr>
                <a:srgbClr val="90C226"/>
              </a:buClr>
            </a:pPr>
            <a:r>
              <a:rPr lang="ru-RU" sz="24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Ароматерапия,</a:t>
            </a:r>
          </a:p>
          <a:p>
            <a:pPr lvl="0">
              <a:buClr>
                <a:srgbClr val="90C226"/>
              </a:buClr>
            </a:pPr>
            <a:r>
              <a:rPr lang="ru-RU" sz="24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Танцевальная терапии.</a:t>
            </a:r>
            <a:endParaRPr lang="ru-RU" sz="24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ru-RU" sz="2400" b="1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2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17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12517"/>
            <a:ext cx="8596668" cy="1320800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ru-RU" sz="3200" b="1" dirty="0">
                <a:solidFill>
                  <a:srgbClr val="FF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Технологии валеологического  просвещения.</a:t>
            </a:r>
            <a:br>
              <a:rPr lang="ru-RU" sz="3200" b="1" dirty="0">
                <a:solidFill>
                  <a:srgbClr val="FF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46835"/>
            <a:ext cx="8596668" cy="4594527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ru-RU" sz="2000" b="1" dirty="0">
                <a:solidFill>
                  <a:schemeClr val="accent2"/>
                </a:solidFill>
                <a:latin typeface="+mj-lt"/>
              </a:rPr>
              <a:t>Информационные стенды для родителей </a:t>
            </a:r>
            <a:r>
              <a:rPr lang="ru-RU" sz="2000" b="1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ru-RU" sz="2000" b="1" dirty="0">
                <a:solidFill>
                  <a:schemeClr val="accent2"/>
                </a:solidFill>
                <a:latin typeface="+mj-lt"/>
              </a:rPr>
              <a:t>(комплексы упражнений для профилактики нарушений опорно-двигательного аппарата, органов зрения, для развития общей и мелкой моторики, пальчиковые игры; </a:t>
            </a:r>
            <a:endParaRPr lang="ru-RU" sz="2000" b="1" dirty="0" smtClean="0">
              <a:solidFill>
                <a:schemeClr val="accent2"/>
              </a:solidFill>
              <a:latin typeface="+mj-lt"/>
            </a:endParaRPr>
          </a:p>
          <a:p>
            <a:r>
              <a:rPr lang="ru-RU" sz="2000" b="1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ru-RU" sz="2000" b="1" dirty="0">
                <a:solidFill>
                  <a:schemeClr val="accent2"/>
                </a:solidFill>
                <a:latin typeface="+mj-lt"/>
              </a:rPr>
              <a:t>Информационные стенды медицинских работников о медицинской профилактической работе с детьми в ДОУ; </a:t>
            </a:r>
            <a:endParaRPr lang="ru-RU" sz="2000" b="1" dirty="0" smtClean="0">
              <a:solidFill>
                <a:schemeClr val="accent2"/>
              </a:solidFill>
              <a:latin typeface="+mj-lt"/>
            </a:endParaRPr>
          </a:p>
          <a:p>
            <a:r>
              <a:rPr lang="ru-RU" sz="2000" b="1" dirty="0" smtClean="0">
                <a:solidFill>
                  <a:schemeClr val="accent2"/>
                </a:solidFill>
                <a:latin typeface="+mj-lt"/>
              </a:rPr>
              <a:t>Приобщение </a:t>
            </a:r>
            <a:r>
              <a:rPr lang="ru-RU" sz="2000" b="1" dirty="0">
                <a:solidFill>
                  <a:schemeClr val="accent2"/>
                </a:solidFill>
                <a:latin typeface="+mj-lt"/>
              </a:rPr>
              <a:t>родителей к участию в физкультурно-массовых мероприятиях ДОУ (соревнования, спортивные праздники, дни открытых дверей, Дни и Недели здоровья, встречи детей ДОУ с родителями-спортсменами и др</a:t>
            </a:r>
            <a:r>
              <a:rPr lang="ru-RU" sz="2000" b="1" dirty="0" smtClean="0">
                <a:solidFill>
                  <a:schemeClr val="accent2"/>
                </a:solidFill>
                <a:latin typeface="+mj-lt"/>
              </a:rPr>
              <a:t>.);</a:t>
            </a:r>
          </a:p>
          <a:p>
            <a:r>
              <a:rPr lang="ru-RU" sz="2000" b="1" dirty="0" smtClean="0">
                <a:solidFill>
                  <a:schemeClr val="accent2"/>
                </a:solidFill>
                <a:latin typeface="+mj-lt"/>
              </a:rPr>
              <a:t>  </a:t>
            </a:r>
            <a:r>
              <a:rPr lang="ru-RU" sz="2000" b="1" dirty="0">
                <a:solidFill>
                  <a:schemeClr val="accent2"/>
                </a:solidFill>
                <a:latin typeface="+mj-lt"/>
              </a:rPr>
              <a:t>Консультации, беседы с родителями по вопросам здоровьесбережения.</a:t>
            </a:r>
          </a:p>
        </p:txBody>
      </p:sp>
    </p:spTree>
    <p:extLst>
      <p:ext uri="{BB962C8B-B14F-4D97-AF65-F5344CB8AC3E}">
        <p14:creationId xmlns:p14="http://schemas.microsoft.com/office/powerpoint/2010/main" val="92315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Этапы внедрения здоровьесберегающих технологий: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/>
                </a:solidFill>
              </a:rPr>
              <a:t>Анализ здоровья воспитанников;</a:t>
            </a:r>
          </a:p>
          <a:p>
            <a:r>
              <a:rPr lang="ru-RU" sz="2400" b="1" dirty="0" smtClean="0">
                <a:solidFill>
                  <a:schemeClr val="accent2"/>
                </a:solidFill>
              </a:rPr>
              <a:t>Освоение и апробация воспитателем  здоровьесберегающей технологи;</a:t>
            </a:r>
          </a:p>
          <a:p>
            <a:r>
              <a:rPr lang="ru-RU" sz="2400" b="1" dirty="0" smtClean="0">
                <a:solidFill>
                  <a:schemeClr val="accent2"/>
                </a:solidFill>
              </a:rPr>
              <a:t>Организация в группе здоровьесберегающей среды;</a:t>
            </a:r>
          </a:p>
          <a:p>
            <a:r>
              <a:rPr lang="ru-RU" sz="2400" b="1" dirty="0" smtClean="0">
                <a:solidFill>
                  <a:schemeClr val="accent2"/>
                </a:solidFill>
              </a:rPr>
              <a:t>Использование различных форм работы по укреплению здоровья детей (предметную, игровую, исследовательскую, творческую);</a:t>
            </a:r>
          </a:p>
          <a:p>
            <a:r>
              <a:rPr lang="ru-RU" sz="2400" b="1" dirty="0" smtClean="0">
                <a:solidFill>
                  <a:schemeClr val="accent2"/>
                </a:solidFill>
              </a:rPr>
              <a:t>Сотрудничество с семьей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3368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2919" y="4838218"/>
            <a:ext cx="8596668" cy="1710480"/>
          </a:xfrm>
        </p:spPr>
        <p:txBody>
          <a:bodyPr/>
          <a:lstStyle/>
          <a:p>
            <a:pPr algn="ctr"/>
            <a:r>
              <a:rPr lang="ru-RU" sz="4800" b="1" dirty="0" smtClean="0">
                <a:latin typeface="+mn-lt"/>
              </a:rPr>
              <a:t>Спасибо за внимание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135" y="173620"/>
            <a:ext cx="5836732" cy="4664597"/>
          </a:xfrm>
        </p:spPr>
      </p:pic>
    </p:spTree>
    <p:extLst>
      <p:ext uri="{BB962C8B-B14F-4D97-AF65-F5344CB8AC3E}">
        <p14:creationId xmlns:p14="http://schemas.microsoft.com/office/powerpoint/2010/main" val="252892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184" y="146613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Родоначальник понятия «</a:t>
            </a:r>
            <a:r>
              <a:rPr lang="ru-RU" b="1" smtClean="0"/>
              <a:t>здоровьесберегающие</a:t>
            </a:r>
            <a:r>
              <a:rPr lang="ru-RU" b="1" dirty="0" smtClean="0"/>
              <a:t> образовательные технологии»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732" y="1698907"/>
            <a:ext cx="7535119" cy="4948177"/>
          </a:xfrm>
        </p:spPr>
      </p:pic>
    </p:spTree>
    <p:extLst>
      <p:ext uri="{BB962C8B-B14F-4D97-AF65-F5344CB8AC3E}">
        <p14:creationId xmlns:p14="http://schemas.microsoft.com/office/powerpoint/2010/main" val="1703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6701" y="1338805"/>
            <a:ext cx="8596668" cy="3800354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Techne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ru-RU" b="1" u="sng" dirty="0">
                <a:solidFill>
                  <a:schemeClr val="accent2">
                    <a:lumMod val="75000"/>
                  </a:schemeClr>
                </a:solidFill>
              </a:rPr>
              <a:t>искусство, мастерство, </a:t>
            </a: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</a:rPr>
              <a:t>умение;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-</a:t>
            </a:r>
            <a:r>
              <a:rPr lang="ru-RU" b="1" i="1" dirty="0">
                <a:solidFill>
                  <a:srgbClr val="FF0000"/>
                </a:solidFill>
              </a:rPr>
              <a:t>логия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ru-RU" b="1" u="sng" dirty="0">
                <a:solidFill>
                  <a:schemeClr val="accent2">
                    <a:lumMod val="75000"/>
                  </a:schemeClr>
                </a:solidFill>
              </a:rPr>
              <a:t>совокупность методов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обработки, изготовления, изменения состояния, свойств, формы объекта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700" b="1" i="1" dirty="0" smtClean="0">
                <a:solidFill>
                  <a:srgbClr val="FF0000"/>
                </a:solidFill>
              </a:rPr>
              <a:t>(в </a:t>
            </a:r>
            <a:r>
              <a:rPr lang="ru-RU" sz="2700" b="1" i="1" dirty="0">
                <a:solidFill>
                  <a:srgbClr val="FF0000"/>
                </a:solidFill>
              </a:rPr>
              <a:t>переводе с </a:t>
            </a:r>
            <a:r>
              <a:rPr lang="ru-RU" sz="2700" b="1" i="1" dirty="0" smtClean="0">
                <a:solidFill>
                  <a:srgbClr val="FF0000"/>
                </a:solidFill>
              </a:rPr>
              <a:t>греческого) </a:t>
            </a:r>
            <a:r>
              <a:rPr lang="ru-RU" sz="2700" b="1" i="1" dirty="0">
                <a:solidFill>
                  <a:srgbClr val="FF0000"/>
                </a:solidFill>
              </a:rPr>
              <a:t/>
            </a:r>
            <a:br>
              <a:rPr lang="ru-RU" sz="2700" b="1" i="1" dirty="0">
                <a:solidFill>
                  <a:srgbClr val="FF0000"/>
                </a:solidFill>
              </a:rPr>
            </a:br>
            <a:endParaRPr lang="ru-RU" sz="27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65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45840" y="459130"/>
            <a:ext cx="8596668" cy="5617580"/>
          </a:xfrm>
        </p:spPr>
        <p:txBody>
          <a:bodyPr>
            <a:noAutofit/>
          </a:bodyPr>
          <a:lstStyle/>
          <a:p>
            <a:pPr marL="273050" lvl="0" indent="-273050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b="1" u="sng" dirty="0">
                <a:solidFill>
                  <a:schemeClr val="accent2"/>
                </a:solidFill>
                <a:ea typeface="+mn-ea"/>
                <a:cs typeface="+mn-cs"/>
              </a:rPr>
              <a:t>Здоровьесберегающая технология </a:t>
            </a:r>
            <a:r>
              <a:rPr lang="ru-RU" altLang="ru-RU" b="1" dirty="0">
                <a:solidFill>
                  <a:schemeClr val="accent2"/>
                </a:solidFill>
                <a:ea typeface="+mn-ea"/>
                <a:cs typeface="+mn-cs"/>
              </a:rPr>
              <a:t>- это </a:t>
            </a:r>
            <a:r>
              <a:rPr lang="ru-RU" altLang="ru-RU" b="1" dirty="0">
                <a:solidFill>
                  <a:srgbClr val="FF0000"/>
                </a:solidFill>
                <a:ea typeface="+mn-ea"/>
                <a:cs typeface="+mn-cs"/>
              </a:rPr>
              <a:t>система мер</a:t>
            </a:r>
            <a:r>
              <a:rPr lang="ru-RU" altLang="ru-RU" b="1" dirty="0">
                <a:solidFill>
                  <a:schemeClr val="accent2"/>
                </a:solidFill>
                <a:ea typeface="+mn-ea"/>
                <a:cs typeface="+mn-cs"/>
              </a:rPr>
              <a:t>, включающая </a:t>
            </a:r>
            <a:r>
              <a:rPr lang="ru-RU" altLang="ru-RU" b="1" dirty="0">
                <a:solidFill>
                  <a:srgbClr val="FF0000"/>
                </a:solidFill>
                <a:ea typeface="+mn-ea"/>
                <a:cs typeface="+mn-cs"/>
              </a:rPr>
              <a:t>взаимосвязь</a:t>
            </a:r>
            <a:r>
              <a:rPr lang="ru-RU" altLang="ru-RU" b="1" dirty="0">
                <a:solidFill>
                  <a:schemeClr val="accent2"/>
                </a:solidFill>
                <a:ea typeface="+mn-ea"/>
                <a:cs typeface="+mn-cs"/>
              </a:rPr>
              <a:t> и </a:t>
            </a:r>
            <a:r>
              <a:rPr lang="ru-RU" altLang="ru-RU" b="1" dirty="0">
                <a:solidFill>
                  <a:srgbClr val="FF0000"/>
                </a:solidFill>
                <a:ea typeface="+mn-ea"/>
                <a:cs typeface="+mn-cs"/>
              </a:rPr>
              <a:t>взаимодействие</a:t>
            </a:r>
            <a:r>
              <a:rPr lang="ru-RU" altLang="ru-RU" b="1" dirty="0">
                <a:solidFill>
                  <a:schemeClr val="accent2"/>
                </a:solidFill>
                <a:ea typeface="+mn-ea"/>
                <a:cs typeface="+mn-cs"/>
              </a:rPr>
              <a:t> всех </a:t>
            </a:r>
            <a:r>
              <a:rPr lang="ru-RU" altLang="ru-RU" b="1" dirty="0">
                <a:solidFill>
                  <a:srgbClr val="FF0000"/>
                </a:solidFill>
                <a:ea typeface="+mn-ea"/>
                <a:cs typeface="+mn-cs"/>
              </a:rPr>
              <a:t>факторов </a:t>
            </a:r>
            <a:r>
              <a:rPr lang="ru-RU" altLang="ru-RU" b="1" dirty="0">
                <a:solidFill>
                  <a:schemeClr val="accent2"/>
                </a:solidFill>
                <a:ea typeface="+mn-ea"/>
                <a:cs typeface="+mn-cs"/>
              </a:rPr>
              <a:t>образовательной среды, направленных </a:t>
            </a:r>
            <a:r>
              <a:rPr lang="ru-RU" altLang="ru-RU" b="1" dirty="0">
                <a:solidFill>
                  <a:srgbClr val="FF0000"/>
                </a:solidFill>
                <a:ea typeface="+mn-ea"/>
                <a:cs typeface="+mn-cs"/>
              </a:rPr>
              <a:t>на сохранение здоровья ребенка </a:t>
            </a:r>
            <a:r>
              <a:rPr lang="ru-RU" altLang="ru-RU" b="1" dirty="0">
                <a:solidFill>
                  <a:schemeClr val="accent2"/>
                </a:solidFill>
                <a:ea typeface="+mn-ea"/>
                <a:cs typeface="+mn-cs"/>
              </a:rPr>
              <a:t>на всех этапах его обучения и развития. </a:t>
            </a:r>
            <a:br>
              <a:rPr lang="ru-RU" altLang="ru-RU" b="1" dirty="0">
                <a:solidFill>
                  <a:schemeClr val="accent2"/>
                </a:solidFill>
                <a:ea typeface="+mn-ea"/>
                <a:cs typeface="+mn-cs"/>
              </a:rPr>
            </a:br>
            <a:endParaRPr lang="ru-RU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94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5841" y="459128"/>
            <a:ext cx="8596668" cy="5339787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4000" b="1" u="sng" dirty="0" smtClean="0">
                <a:solidFill>
                  <a:srgbClr val="FF0000"/>
                </a:solidFill>
              </a:rPr>
              <a:t>Целью</a:t>
            </a:r>
            <a:r>
              <a:rPr lang="ru-RU" sz="4000" b="1" u="sng" dirty="0" smtClean="0"/>
              <a:t> </a:t>
            </a:r>
            <a:r>
              <a:rPr lang="ru-RU" sz="4400" b="1" u="sng" dirty="0">
                <a:ea typeface="Calibri" panose="020F0502020204030204" pitchFamily="34" charset="0"/>
                <a:cs typeface="Arial" panose="020B0604020202020204" pitchFamily="34" charset="0"/>
              </a:rPr>
              <a:t>здоровьесберегающих технологий </a:t>
            </a:r>
            <a:r>
              <a:rPr lang="ru-RU" sz="4400" b="1" dirty="0">
                <a:ea typeface="Calibri" panose="020F0502020204030204" pitchFamily="34" charset="0"/>
                <a:cs typeface="Arial" panose="020B0604020202020204" pitchFamily="34" charset="0"/>
              </a:rPr>
              <a:t>является обеспечение ребенку возможности </a:t>
            </a:r>
            <a:r>
              <a:rPr lang="ru-RU" sz="44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сохранения</a:t>
            </a:r>
            <a:r>
              <a:rPr lang="ru-RU" sz="4400" b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здоровья</a:t>
            </a:r>
            <a:r>
              <a:rPr lang="ru-RU" sz="4400" b="1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44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формирование</a:t>
            </a:r>
            <a:r>
              <a:rPr lang="ru-RU" sz="4400" b="1" dirty="0">
                <a:ea typeface="Calibri" panose="020F0502020204030204" pitchFamily="34" charset="0"/>
                <a:cs typeface="Arial" panose="020B0604020202020204" pitchFamily="34" charset="0"/>
              </a:rPr>
              <a:t> у него необходимых </a:t>
            </a:r>
            <a:r>
              <a:rPr lang="ru-RU" sz="44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знаний, умений и навыков </a:t>
            </a:r>
            <a:r>
              <a:rPr lang="ru-RU" sz="4400" b="1" dirty="0">
                <a:ea typeface="Calibri" panose="020F0502020204030204" pitchFamily="34" charset="0"/>
                <a:cs typeface="Arial" panose="020B0604020202020204" pitchFamily="34" charset="0"/>
              </a:rPr>
              <a:t>по здоровому образу жизни.</a:t>
            </a:r>
            <a:br>
              <a:rPr lang="ru-RU" sz="4400" b="1" dirty="0"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sz="4400" b="1" dirty="0"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677334" y="6041362"/>
            <a:ext cx="8596668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043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6061"/>
            <a:ext cx="8596668" cy="1320800"/>
          </a:xfrm>
        </p:spPr>
        <p:txBody>
          <a:bodyPr>
            <a:noAutofit/>
          </a:bodyPr>
          <a:lstStyle/>
          <a:p>
            <a:r>
              <a:rPr lang="ru-RU" sz="3400" b="1" dirty="0">
                <a:solidFill>
                  <a:srgbClr val="FF0000"/>
                </a:solidFill>
                <a:latin typeface="+mn-lt"/>
              </a:rPr>
              <a:t>Основные задачи здоровьесберегающих технологий в детском саду по ФГОС:</a:t>
            </a:r>
            <a:endParaRPr lang="ru-RU" sz="3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сохранение уровня здоровья и подбор пошагового увеличения уровня здоровья воспитанников; </a:t>
            </a:r>
            <a:endParaRPr lang="ru-RU" sz="2800" b="1" dirty="0" smtClean="0">
              <a:solidFill>
                <a:schemeClr val="accent2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ru-RU" sz="2800" b="1" dirty="0" smtClean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создание обстановки для комплексного психофизиологического развития ребенка</a:t>
            </a:r>
            <a:r>
              <a:rPr lang="ru-RU" sz="2800" b="1" dirty="0" smtClean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;</a:t>
            </a:r>
          </a:p>
          <a:p>
            <a:r>
              <a:rPr lang="ru-RU" sz="28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 </a:t>
            </a:r>
            <a:r>
              <a:rPr lang="ru-RU" sz="2800" b="1" dirty="0" smtClean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обеспечение комфортных условий жизни на протяжении нахождения ребенка в детском саду.</a:t>
            </a:r>
          </a:p>
        </p:txBody>
      </p:sp>
    </p:spTree>
    <p:extLst>
      <p:ext uri="{BB962C8B-B14F-4D97-AF65-F5344CB8AC3E}">
        <p14:creationId xmlns:p14="http://schemas.microsoft.com/office/powerpoint/2010/main" val="370121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6311" y="33180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Helvetica Neue"/>
              </a:rPr>
              <a:t>Виды здоровьесберегающих технологий в детском саду по ФГОС: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Медико – профилактические</a:t>
            </a:r>
          </a:p>
          <a:p>
            <a:r>
              <a:rPr lang="ru-RU" sz="3200" b="1" dirty="0" smtClean="0">
                <a:solidFill>
                  <a:schemeClr val="accent2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Физкультурно – оздоровительные</a:t>
            </a:r>
          </a:p>
          <a:p>
            <a:r>
              <a:rPr lang="ru-RU" sz="3200" b="1" dirty="0" smtClean="0">
                <a:solidFill>
                  <a:schemeClr val="accent2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Технология обеспечения социально – психологического благополучия.</a:t>
            </a:r>
          </a:p>
          <a:p>
            <a:r>
              <a:rPr lang="ru-RU" sz="3200" b="1" dirty="0" smtClean="0">
                <a:solidFill>
                  <a:schemeClr val="accent2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Технологии валеологического  просвещения.</a:t>
            </a:r>
          </a:p>
          <a:p>
            <a:endParaRPr lang="ru-RU" sz="3200" b="1" dirty="0">
              <a:solidFill>
                <a:schemeClr val="accent2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050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ru-RU" b="1" dirty="0">
                <a:solidFill>
                  <a:srgbClr val="FF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Медико – </a:t>
            </a:r>
            <a:r>
              <a:rPr lang="ru-RU" b="1" dirty="0" smtClean="0">
                <a:solidFill>
                  <a:srgbClr val="FF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профилактические технологии.</a:t>
            </a:r>
            <a:endParaRPr lang="ru-RU" b="1" dirty="0">
              <a:solidFill>
                <a:srgbClr val="FF0000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fontAlgn="base">
              <a:lnSpc>
                <a:spcPct val="115000"/>
              </a:lnSpc>
            </a:pPr>
            <a:r>
              <a:rPr lang="ru-RU" sz="2400" b="1" dirty="0">
                <a:solidFill>
                  <a:schemeClr val="accent2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организация мониторинга здоровья </a:t>
            </a:r>
            <a:r>
              <a:rPr lang="ru-RU" sz="2400" b="1" dirty="0" smtClean="0">
                <a:solidFill>
                  <a:schemeClr val="accent2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дошкольников;</a:t>
            </a:r>
          </a:p>
          <a:p>
            <a:pPr algn="just" fontAlgn="base">
              <a:lnSpc>
                <a:spcPct val="115000"/>
              </a:lnSpc>
            </a:pPr>
            <a:r>
              <a:rPr lang="ru-RU" sz="2400" b="1" dirty="0" smtClean="0">
                <a:solidFill>
                  <a:schemeClr val="accent2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организация </a:t>
            </a:r>
            <a:r>
              <a:rPr lang="ru-RU" sz="2400" b="1" dirty="0">
                <a:solidFill>
                  <a:schemeClr val="accent2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и контроль питания детей раннего и дошкольного </a:t>
            </a:r>
            <a:r>
              <a:rPr lang="ru-RU" sz="2400" b="1" dirty="0" smtClean="0">
                <a:solidFill>
                  <a:schemeClr val="accent2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возраст;</a:t>
            </a:r>
          </a:p>
          <a:p>
            <a:pPr algn="just" fontAlgn="base">
              <a:lnSpc>
                <a:spcPct val="115000"/>
              </a:lnSpc>
            </a:pPr>
            <a:r>
              <a:rPr lang="ru-RU" sz="2400" b="1" dirty="0" smtClean="0">
                <a:solidFill>
                  <a:schemeClr val="accent2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accent2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физического развития дошкольников, закаливания; организация профилактических мероприятий в детском саду; </a:t>
            </a:r>
            <a:endParaRPr lang="ru-RU" sz="2400" b="1" dirty="0" smtClean="0">
              <a:solidFill>
                <a:schemeClr val="accent2"/>
              </a:solidFill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base">
              <a:lnSpc>
                <a:spcPct val="115000"/>
              </a:lnSpc>
            </a:pPr>
            <a:r>
              <a:rPr lang="ru-RU" sz="2400" b="1" dirty="0" smtClean="0">
                <a:solidFill>
                  <a:schemeClr val="accent2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организация </a:t>
            </a:r>
            <a:r>
              <a:rPr lang="ru-RU" sz="2400" b="1" dirty="0">
                <a:solidFill>
                  <a:schemeClr val="accent2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контроля и помощь в обеспечении требований СанПиНов</a:t>
            </a:r>
            <a:r>
              <a:rPr lang="ru-RU" sz="2400" b="1" dirty="0" smtClean="0">
                <a:solidFill>
                  <a:schemeClr val="accent2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algn="just" fontAlgn="base">
              <a:lnSpc>
                <a:spcPct val="115000"/>
              </a:lnSpc>
            </a:pPr>
            <a:r>
              <a:rPr lang="ru-RU" sz="2400" b="1" dirty="0" smtClean="0">
                <a:solidFill>
                  <a:schemeClr val="accent2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accent2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организация здоровьесберегающей среды в ДОУ</a:t>
            </a:r>
            <a:r>
              <a:rPr lang="ru-RU" sz="2400" dirty="0">
                <a:solidFill>
                  <a:schemeClr val="accent2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400" dirty="0">
              <a:solidFill>
                <a:schemeClr val="accent2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84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ru-RU" sz="3200" b="1" dirty="0">
                <a:solidFill>
                  <a:srgbClr val="FF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Физкультурно – </a:t>
            </a:r>
            <a:r>
              <a:rPr lang="ru-RU" sz="3200" b="1" dirty="0" smtClean="0">
                <a:solidFill>
                  <a:srgbClr val="FF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оздоровительные технологии.</a:t>
            </a:r>
            <a:r>
              <a:rPr lang="ru-RU" sz="3200" b="1" dirty="0">
                <a:solidFill>
                  <a:srgbClr val="FF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sz="3200" b="1" dirty="0">
                <a:solidFill>
                  <a:srgbClr val="FF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81559"/>
            <a:ext cx="8596668" cy="51507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направленные на физическое развитие и укрепление здоровья </a:t>
            </a:r>
            <a:r>
              <a:rPr lang="ru-RU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ребенка, </a:t>
            </a:r>
            <a:r>
              <a:rPr lang="ru-RU" sz="2400" b="1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развитие физических </a:t>
            </a:r>
            <a:r>
              <a:rPr lang="ru-RU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качеств: </a:t>
            </a:r>
          </a:p>
          <a:p>
            <a:r>
              <a:rPr lang="ru-RU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двигательной </a:t>
            </a:r>
            <a:r>
              <a:rPr lang="ru-RU" sz="2400" b="1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активности и становление физической культуры </a:t>
            </a:r>
            <a:r>
              <a:rPr lang="ru-RU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дошкольников; </a:t>
            </a:r>
          </a:p>
          <a:p>
            <a:r>
              <a:rPr lang="ru-RU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Закаливание;</a:t>
            </a:r>
          </a:p>
          <a:p>
            <a:r>
              <a:rPr lang="ru-RU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дыхательная </a:t>
            </a:r>
            <a:r>
              <a:rPr lang="ru-RU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гимнастика;</a:t>
            </a:r>
          </a:p>
          <a:p>
            <a:r>
              <a:rPr lang="ru-RU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массаж и </a:t>
            </a:r>
            <a:r>
              <a:rPr lang="ru-RU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самомассаж</a:t>
            </a:r>
            <a:r>
              <a:rPr lang="ru-RU" sz="2400" b="1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2400" b="1" dirty="0" smtClean="0">
              <a:solidFill>
                <a:schemeClr val="accent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профилактика </a:t>
            </a:r>
            <a:r>
              <a:rPr lang="ru-RU" sz="2400" b="1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плоскостопия и формирование правильной </a:t>
            </a:r>
            <a:r>
              <a:rPr lang="ru-RU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осанки; </a:t>
            </a:r>
          </a:p>
          <a:p>
            <a:r>
              <a:rPr lang="ru-RU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воспитание </a:t>
            </a:r>
            <a:r>
              <a:rPr lang="ru-RU" sz="2400" b="1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привычки к повседневной физической активности и заботе о </a:t>
            </a:r>
            <a:r>
              <a:rPr lang="ru-RU" sz="2400" b="1" dirty="0" smtClean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здоровье. </a:t>
            </a:r>
            <a:endParaRPr lang="ru-RU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09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4482</TotalTime>
  <Words>402</Words>
  <Application>Microsoft Office PowerPoint</Application>
  <PresentationFormat>Широкоэкранный</PresentationFormat>
  <Paragraphs>53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 Unicode MS</vt:lpstr>
      <vt:lpstr>Arial</vt:lpstr>
      <vt:lpstr>Calibri</vt:lpstr>
      <vt:lpstr>Helvetica Neue</vt:lpstr>
      <vt:lpstr>Times New Roman</vt:lpstr>
      <vt:lpstr>Trebuchet MS</vt:lpstr>
      <vt:lpstr>Wingdings 3</vt:lpstr>
      <vt:lpstr>Грань</vt:lpstr>
      <vt:lpstr>Здоровьесберегающие технологии как фактор совершенствования оздоровительной работы в группах раннего возраста.</vt:lpstr>
      <vt:lpstr>Родоначальник понятия «здоровьесберегающие образовательные технологии»</vt:lpstr>
      <vt:lpstr>Techne – искусство, мастерство, умение;   -логия – совокупность методов обработки, изготовления, изменения состояния, свойств, формы объекта.  (в переводе с греческого)  </vt:lpstr>
      <vt:lpstr>Здоровьесберегающая технология - это система мер, включающая взаимосвязь и взаимодействие всех факторов образовательной среды, направленных на сохранение здоровья ребенка на всех этапах его обучения и развития.  </vt:lpstr>
      <vt:lpstr>Целью здоровьесберегающих технологий является обеспечение ребенку возможности сохранения здоровья, формирование у него необходимых знаний, умений и навыков по здоровому образу жизни. </vt:lpstr>
      <vt:lpstr>Основные задачи здоровьесберегающих технологий в детском саду по ФГОС:</vt:lpstr>
      <vt:lpstr>Виды здоровьесберегающих технологий в детском саду по ФГОС:</vt:lpstr>
      <vt:lpstr>Медико – профилактические технологии.</vt:lpstr>
      <vt:lpstr>Физкультурно – оздоровительные технологии. </vt:lpstr>
      <vt:lpstr>Технология обеспечения социально – психологического благополучия. </vt:lpstr>
      <vt:lpstr>Технологии валеологического  просвещения. </vt:lpstr>
      <vt:lpstr>Этапы внедрения здоровьесберегающих технологий: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Здоровьесберегающие технологии как фактор совершенствования оздоровительной работы в группах раннего возраста.</dc:title>
  <dc:creator>User</dc:creator>
  <cp:lastModifiedBy>User</cp:lastModifiedBy>
  <cp:revision>33</cp:revision>
  <dcterms:created xsi:type="dcterms:W3CDTF">2019-01-18T08:52:33Z</dcterms:created>
  <dcterms:modified xsi:type="dcterms:W3CDTF">2019-01-23T04:12:05Z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139375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D6.2.12</vt:lpwstr>
  </property>
</Properties>
</file>