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321" r:id="rId3"/>
    <p:sldId id="260" r:id="rId4"/>
    <p:sldId id="261" r:id="rId5"/>
    <p:sldId id="257" r:id="rId6"/>
    <p:sldId id="292" r:id="rId7"/>
    <p:sldId id="322" r:id="rId8"/>
    <p:sldId id="290" r:id="rId9"/>
    <p:sldId id="29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CCFF"/>
    <a:srgbClr val="0060A8"/>
    <a:srgbClr val="006600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14" autoAdjust="0"/>
  </p:normalViewPr>
  <p:slideViewPr>
    <p:cSldViewPr>
      <p:cViewPr varScale="1">
        <p:scale>
          <a:sx n="80" d="100"/>
          <a:sy n="80" d="100"/>
        </p:scale>
        <p:origin x="84" y="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57424-8109-4700-BD83-92A1167EDD42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7CAC2-A6D8-4B7A-B295-8D0F73AB8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152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AC82-619F-4914-A2AC-95A0CBAEBF73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3F3B7F2-ADAC-4923-A2D0-5EF2084C81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AC82-619F-4914-A2AC-95A0CBAEBF73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B7F2-ADAC-4923-A2D0-5EF2084C8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AC82-619F-4914-A2AC-95A0CBAEBF73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B7F2-ADAC-4923-A2D0-5EF2084C8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AC82-619F-4914-A2AC-95A0CBAEBF73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B7F2-ADAC-4923-A2D0-5EF2084C81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AC82-619F-4914-A2AC-95A0CBAEBF73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3F3B7F2-ADAC-4923-A2D0-5EF2084C8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AC82-619F-4914-A2AC-95A0CBAEBF73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B7F2-ADAC-4923-A2D0-5EF2084C81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AC82-619F-4914-A2AC-95A0CBAEBF73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B7F2-ADAC-4923-A2D0-5EF2084C81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AC82-619F-4914-A2AC-95A0CBAEBF73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B7F2-ADAC-4923-A2D0-5EF2084C8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AC82-619F-4914-A2AC-95A0CBAEBF73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B7F2-ADAC-4923-A2D0-5EF2084C8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AC82-619F-4914-A2AC-95A0CBAEBF73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B7F2-ADAC-4923-A2D0-5EF2084C81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AC82-619F-4914-A2AC-95A0CBAEBF73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3F3B7F2-ADAC-4923-A2D0-5EF2084C81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414AC82-619F-4914-A2AC-95A0CBAEBF73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3F3B7F2-ADAC-4923-A2D0-5EF2084C8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782863"/>
              </p:ext>
            </p:extLst>
          </p:nvPr>
        </p:nvGraphicFramePr>
        <p:xfrm>
          <a:off x="2051720" y="6309320"/>
          <a:ext cx="4726940" cy="213360"/>
        </p:xfrm>
        <a:graphic>
          <a:graphicData uri="http://schemas.openxmlformats.org/drawingml/2006/table">
            <a:tbl>
              <a:tblPr/>
              <a:tblGrid>
                <a:gridCol w="4726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г. Рубцовск 2023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51520" y="296848"/>
            <a:ext cx="87356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56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Охрана </a:t>
            </a:r>
            <a:r>
              <a:rPr lang="ru-RU" sz="3200" b="1" dirty="0" smtClean="0">
                <a:solidFill>
                  <a:srgbClr val="0056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569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569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МБДОУ «Детский сад № 37 «Веснянка»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rgbClr val="00569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http://marketinghuddle.com/wp-content/uploads/2012/03/stick_figures_running_gears_500_cl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6087620" cy="47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948" y="692696"/>
            <a:ext cx="7772400" cy="171420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Охрана труда в детском саду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важная задача, которая направлена на обеспечение безопасности детей и работников на рабочем месте.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41588"/>
            <a:ext cx="3722712" cy="362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643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12" name="Picture 16" descr="https://static4.depositphotos.com/1000941/277/i/950/depositphotos_2771537-stock-photo-man-waves-flag-on-wh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60648"/>
            <a:ext cx="1339463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6" descr="http://medalyance.ru/upload/000/u1/bf/18/fizioterapij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81" y="3207539"/>
            <a:ext cx="2234422" cy="1608784"/>
          </a:xfrm>
          <a:prstGeom prst="rect">
            <a:avLst/>
          </a:prstGeom>
          <a:noFill/>
        </p:spPr>
      </p:pic>
      <p:pic>
        <p:nvPicPr>
          <p:cNvPr id="80898" name="Picture 2" descr="http://pragaforyou.com/wp-content/uploads/2014/03/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6576" y="260648"/>
            <a:ext cx="1881174" cy="2351468"/>
          </a:xfrm>
          <a:prstGeom prst="rect">
            <a:avLst/>
          </a:prstGeom>
          <a:noFill/>
        </p:spPr>
      </p:pic>
      <p:pic>
        <p:nvPicPr>
          <p:cNvPr id="80900" name="Picture 4" descr="https://brazoslawyers.com/wp-content/uploads/2013/08/Dollarphotoclub_45047031-1024x8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6524" y="4929590"/>
            <a:ext cx="1928826" cy="1546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0902" name="Picture 6" descr="http://www.lovethisgif.com/uploaded_images/139512-Bob-Jones-High-School-Teachers-Zoe-Williams-About-The-Teacher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332656"/>
            <a:ext cx="2087092" cy="1569493"/>
          </a:xfrm>
          <a:prstGeom prst="rect">
            <a:avLst/>
          </a:prstGeom>
          <a:noFill/>
        </p:spPr>
      </p:pic>
      <p:pic>
        <p:nvPicPr>
          <p:cNvPr id="80904" name="Picture 8" descr="http://img1.liveinternet.ru/images/attach/c/7/124/817/124817735_student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7259" y="402883"/>
            <a:ext cx="2857520" cy="1840243"/>
          </a:xfrm>
          <a:prstGeom prst="rect">
            <a:avLst/>
          </a:prstGeom>
          <a:noFill/>
        </p:spPr>
      </p:pic>
      <p:pic>
        <p:nvPicPr>
          <p:cNvPr id="80906" name="Picture 10" descr="http://tmb.ucoz.net/assets/foto/logo/biblioteka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4357694"/>
            <a:ext cx="1785950" cy="2232437"/>
          </a:xfrm>
          <a:prstGeom prst="rect">
            <a:avLst/>
          </a:prstGeom>
          <a:noFill/>
        </p:spPr>
      </p:pic>
      <p:pic>
        <p:nvPicPr>
          <p:cNvPr id="80908" name="Picture 12" descr="http://s3-ap-southeast-2.amazonaws.com/healthworks-website/wp-content/uploads/2015/04/11112338/reading_to_children_anim_500_clr_10048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4857792"/>
            <a:ext cx="1829509" cy="1500198"/>
          </a:xfrm>
          <a:prstGeom prst="rect">
            <a:avLst/>
          </a:prstGeom>
          <a:noFill/>
        </p:spPr>
      </p:pic>
      <p:pic>
        <p:nvPicPr>
          <p:cNvPr id="80910" name="Picture 14" descr="http://challengemaroleague.com/img/Football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6811" y="1148604"/>
            <a:ext cx="1306295" cy="1785950"/>
          </a:xfrm>
          <a:prstGeom prst="rect">
            <a:avLst/>
          </a:prstGeom>
          <a:noFill/>
        </p:spPr>
      </p:pic>
      <p:pic>
        <p:nvPicPr>
          <p:cNvPr id="80914" name="Picture 18" descr="http://tritononline.com.ua/image/catalog/Malunok/Rodin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43834" y="4214818"/>
            <a:ext cx="1193371" cy="169275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714612" y="2428868"/>
            <a:ext cx="3571900" cy="1557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600"/>
                </a:solidFill>
              </a:rPr>
              <a:t>Опасности и риски на рабочем месте в детском саду</a:t>
            </a:r>
          </a:p>
        </p:txBody>
      </p:sp>
      <p:pic>
        <p:nvPicPr>
          <p:cNvPr id="80916" name="Picture 20" descr="http://oboi.cc/uploads/sred/big/oboik.ru_20100605143928185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15140" y="2500306"/>
            <a:ext cx="2220495" cy="1327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kurspresent.ru/uploads/3d-figures/mini/3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0181" y="5428433"/>
            <a:ext cx="1348507" cy="1195677"/>
          </a:xfrm>
          <a:prstGeom prst="rect">
            <a:avLst/>
          </a:prstGeom>
          <a:noFill/>
        </p:spPr>
      </p:pic>
      <p:pic>
        <p:nvPicPr>
          <p:cNvPr id="79876" name="Picture 4" descr="https://nebula.wsimg.com/fb3bdcc9095e0ff452efd5f01189de0a?AccessKeyId=6C9CD4823F27489AE0C5&amp;disposition=0&amp;alloworigin=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8122" y="5263122"/>
            <a:ext cx="1512209" cy="1360988"/>
          </a:xfrm>
          <a:prstGeom prst="rect">
            <a:avLst/>
          </a:prstGeom>
          <a:noFill/>
        </p:spPr>
      </p:pic>
      <p:pic>
        <p:nvPicPr>
          <p:cNvPr id="79880" name="Picture 8" descr="http://www.20cents-video.com/userdata/animated-gif/library/Blanc_cadeaux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062" y="5197469"/>
            <a:ext cx="1047427" cy="1426641"/>
          </a:xfrm>
          <a:prstGeom prst="rect">
            <a:avLst/>
          </a:prstGeom>
          <a:noFill/>
        </p:spPr>
      </p:pic>
      <p:pic>
        <p:nvPicPr>
          <p:cNvPr id="79882" name="Picture 10" descr="http://kurspresent.ru/uploads/3d-figures/mini/40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154" y="-144463"/>
            <a:ext cx="903132" cy="2296098"/>
          </a:xfrm>
          <a:prstGeom prst="rect">
            <a:avLst/>
          </a:prstGeom>
          <a:noFill/>
        </p:spPr>
      </p:pic>
      <p:pic>
        <p:nvPicPr>
          <p:cNvPr id="79886" name="Picture 14" descr="https://www.arkotraining.co.uk/wp-content/uploads/2017/07/pushing_up_box_500_clr_990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85100" y="2567899"/>
            <a:ext cx="1224609" cy="1368152"/>
          </a:xfrm>
          <a:prstGeom prst="rect">
            <a:avLst/>
          </a:prstGeom>
          <a:noFill/>
        </p:spPr>
      </p:pic>
      <p:pic>
        <p:nvPicPr>
          <p:cNvPr id="79890" name="Picture 18" descr="http://kurspresent.ru/uploads/3d-figures/33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62596" y="302298"/>
            <a:ext cx="713504" cy="1427007"/>
          </a:xfrm>
          <a:prstGeom prst="rect">
            <a:avLst/>
          </a:prstGeom>
          <a:noFill/>
        </p:spPr>
      </p:pic>
      <p:sp>
        <p:nvSpPr>
          <p:cNvPr id="79894" name="AutoShape 22" descr="https://ze-mag.info/wp-content/uploads/2015/11/choisir-un-prestataire-pour-le-nettoyage-des-locaux-dentreprise-143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896" name="AutoShape 24" descr="https://ze-mag.info/wp-content/uploads/2015/11/choisir-un-prestataire-pour-le-nettoyage-des-locaux-dentreprise-143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898" name="AutoShape 26" descr="https://ze-mag.info/wp-content/uploads/2015/11/choisir-un-prestataire-pour-le-nettoyage-des-locaux-dentreprise-143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900" name="AutoShape 28" descr="https://ze-mag.info/wp-content/uploads/2015/11/choisir-un-prestataire-pour-le-nettoyage-des-locaux-dentreprise-143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902" name="AutoShape 30" descr="https://ze-mag.info/wp-content/uploads/2015/11/choisir-un-prestataire-pour-le-nettoyage-des-locaux-dentreprise-143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904" name="AutoShape 32" descr="https://ze-mag.info/wp-content/uploads/2015/11/choisir-un-prestataire-pour-le-nettoyage-des-locaux-dentreprise-143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906" name="AutoShape 34" descr="https://ze-mag.info/wp-content/uploads/2015/11/choisir-un-prestataire-pour-le-nettoyage-des-locaux-dentreprise-143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9910" name="Picture 38" descr="http://adam-eva.if.ua/wp-content/uploads/2016/07/Wb-XzXzAlTg.jpg"/>
          <p:cNvPicPr>
            <a:picLocks noChangeAspect="1" noChangeArrowheads="1"/>
          </p:cNvPicPr>
          <p:nvPr/>
        </p:nvPicPr>
        <p:blipFill rotWithShape="1">
          <a:blip r:embed="rId8" cstate="print"/>
          <a:srcRect l="13825" r="11175"/>
          <a:stretch/>
        </p:blipFill>
        <p:spPr bwMode="auto">
          <a:xfrm>
            <a:off x="296353" y="2780928"/>
            <a:ext cx="1584176" cy="1584176"/>
          </a:xfrm>
          <a:prstGeom prst="rect">
            <a:avLst/>
          </a:prstGeom>
          <a:noFill/>
        </p:spPr>
      </p:pic>
      <p:sp>
        <p:nvSpPr>
          <p:cNvPr id="79912" name="AutoShape 40" descr="https://ze-mag.info/wp-content/uploads/2015/11/choisir-un-prestataire-pour-le-nettoyage-des-locaux-dentreprise-143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9914" name="Picture 42" descr="http://www.ebesuncoast.com.au/wp-content/uploads/2015/12/Technician-600x6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9015" y="213462"/>
            <a:ext cx="1135759" cy="1135759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149863" y="1480615"/>
            <a:ext cx="5616624" cy="38164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травм при игре детей на игровых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отравления детей несоответствующими продуктами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пожара в здании детского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заражения инфекционными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заболеваниями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травм при выполнении работ по уборке и уходу за детьми.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powerpoint.su/_ld/1/111_check_it_off_y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2627784" cy="298516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699464" y="404664"/>
            <a:ext cx="5616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Предотвращение опасностей и рисков на рабочем месте в детском саду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2413338"/>
            <a:ext cx="64807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предотвращения опасностей и рисков на рабочем месте в детском саду необходимо применять комплексный подход, включающий в себя организационные, технические, санитарно-гигиенические и медицинские меры.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2629" y="505290"/>
            <a:ext cx="745232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b="1" dirty="0"/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меры включают в себя разработку инструкций по охране труда, проведение обязательных медицинских осмотров и обучение правилам безопасности на рабочем месте. Работники детского сада должны быть обучены правилам безопасности и знать, как предотвратить опасности на рабочем месте.</a:t>
            </a: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728192" y="225299"/>
            <a:ext cx="6516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Комплексные меры 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безопасности:</a:t>
            </a:r>
            <a:endParaRPr lang="ru-RU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 descr="http://powerpoint.su/_ld/1/115_figure_check_m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538" y="765218"/>
            <a:ext cx="1511654" cy="1511654"/>
          </a:xfrm>
          <a:prstGeom prst="rect">
            <a:avLst/>
          </a:prstGeom>
          <a:noFill/>
        </p:spPr>
      </p:pic>
      <p:pic>
        <p:nvPicPr>
          <p:cNvPr id="10" name="Picture 2" descr="http://powerpoint.su/_ld/1/115_figure_check_m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3284984"/>
            <a:ext cx="1440160" cy="144016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572629" y="3080866"/>
            <a:ext cx="747916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b="1" dirty="0"/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меры включают в себя использование безопасного оборудования и обеспечение безопасных условий труда. Например, игровые площадки должны быть оборудованы безопасными элементами и соответствовать требованиям безопасности детей. Кроме того, необходимо проводить регулярное техническое обслуживание и ремонт оборудования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4176" y="730439"/>
            <a:ext cx="7297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b="1" dirty="0"/>
              <a:t>	</a:t>
            </a: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728192" y="225299"/>
            <a:ext cx="6516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Комплексные меры 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безопасности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 descr="http://powerpoint.su/_ld/1/115_figure_check_m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388" y="752360"/>
            <a:ext cx="1535978" cy="1535978"/>
          </a:xfrm>
          <a:prstGeom prst="rect">
            <a:avLst/>
          </a:prstGeom>
          <a:noFill/>
        </p:spPr>
      </p:pic>
      <p:pic>
        <p:nvPicPr>
          <p:cNvPr id="11" name="Picture 2" descr="http://powerpoint.su/_ld/1/115_figure_check_m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90" y="3416775"/>
            <a:ext cx="1548788" cy="154878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585320" y="3390896"/>
            <a:ext cx="7297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b="1" dirty="0"/>
              <a:t>	</a:t>
            </a: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85320" y="3390896"/>
            <a:ext cx="7297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b="1" dirty="0"/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меры включают в себя проведение обязательных медицинских осмотров и контроль за состоянием здоровья детей и работников, а также оказание первой доврачебной помощи в случае необходимости.</a:t>
            </a: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84176" y="713671"/>
            <a:ext cx="72974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b="1" dirty="0"/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Санитарно-гигиенические меры направлены на создание комфортных условий труда и включают в себя вентиляцию, освещение, поддержание оптимальной температуры и влажности в помещении. Также необходимо обеспечивать правильное питание детей и соблюдать гигиенические требования при приготовлении и хранении продуктов питания.</a:t>
            </a: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474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img.taopic.com/uploads/allimg/120628/201777-12062Q1202423.jpg"/>
          <p:cNvPicPr>
            <a:picLocks noChangeAspect="1" noChangeArrowheads="1"/>
          </p:cNvPicPr>
          <p:nvPr/>
        </p:nvPicPr>
        <p:blipFill>
          <a:blip r:embed="rId2" cstate="print"/>
          <a:srcRect l="11132" t="11417" r="4953" b="8663"/>
          <a:stretch>
            <a:fillRect/>
          </a:stretch>
        </p:blipFill>
        <p:spPr bwMode="auto">
          <a:xfrm>
            <a:off x="251520" y="404664"/>
            <a:ext cx="8388424" cy="5991731"/>
          </a:xfrm>
          <a:prstGeom prst="rect">
            <a:avLst/>
          </a:prstGeom>
          <a:noFill/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50259EF-3B5B-4D9B-84B3-38A7C3A9B9D0}"/>
              </a:ext>
            </a:extLst>
          </p:cNvPr>
          <p:cNvSpPr/>
          <p:nvPr/>
        </p:nvSpPr>
        <p:spPr>
          <a:xfrm>
            <a:off x="3923928" y="260648"/>
            <a:ext cx="4824535" cy="61357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дату </a:t>
            </a:r>
            <a:r>
              <a:rPr lang="ru-RU" sz="2800" b="1" dirty="0" smtClean="0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24.04.2024 </a:t>
            </a:r>
            <a:r>
              <a:rPr lang="ru-RU" sz="2800" b="1" dirty="0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года </a:t>
            </a:r>
            <a:r>
              <a:rPr lang="ru-RU" sz="2800" b="1" dirty="0" smtClean="0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МБДОУ «Детский сад </a:t>
            </a:r>
            <a:endParaRPr lang="ru-RU" sz="2800" b="1" dirty="0" smtClean="0">
              <a:solidFill>
                <a:srgbClr val="CC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№ </a:t>
            </a:r>
            <a:r>
              <a:rPr lang="ru-RU" sz="2800" b="1" dirty="0" smtClean="0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37 «Веснянка», </a:t>
            </a:r>
            <a:endParaRPr lang="ru-RU" sz="2800" b="1" dirty="0" smtClean="0">
              <a:solidFill>
                <a:srgbClr val="CC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где </a:t>
            </a:r>
            <a:r>
              <a:rPr lang="ru-RU" sz="2800" b="1" dirty="0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численность коллектива </a:t>
            </a:r>
            <a:r>
              <a:rPr lang="ru-RU" sz="2800" b="1" dirty="0" smtClean="0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32 работника, </a:t>
            </a:r>
            <a:r>
              <a:rPr lang="ru-RU" sz="2800" b="1" dirty="0" smtClean="0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отсутствуют случаи травматизма</a:t>
            </a:r>
            <a:endParaRPr lang="ru-RU" sz="2800" dirty="0">
              <a:solidFill>
                <a:srgbClr val="CC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1968</TotalTime>
  <Words>132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Calibri</vt:lpstr>
      <vt:lpstr>Cambria</vt:lpstr>
      <vt:lpstr>Franklin Gothic Book</vt:lpstr>
      <vt:lpstr>Perpetua</vt:lpstr>
      <vt:lpstr>Times New Roman</vt:lpstr>
      <vt:lpstr>Wingdings</vt:lpstr>
      <vt:lpstr>Wingdings 2</vt:lpstr>
      <vt:lpstr>Справедливость</vt:lpstr>
      <vt:lpstr>Презентация PowerPoint</vt:lpstr>
      <vt:lpstr>Охрана труда в детском саду – это важная задача, которая направлена на обеспечение безопасности детей и работников на рабочем месте.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203</cp:revision>
  <dcterms:created xsi:type="dcterms:W3CDTF">2017-10-30T11:39:07Z</dcterms:created>
  <dcterms:modified xsi:type="dcterms:W3CDTF">2024-04-02T07:40:20Z</dcterms:modified>
</cp:coreProperties>
</file>