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9769" y="146304"/>
            <a:ext cx="4590288" cy="89749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+mn-lt"/>
              </a:rPr>
              <a:t>Викторина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9325" y="1259456"/>
            <a:ext cx="4891177" cy="7850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Приуроченная ко Всемирному дню охраны труда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380220"/>
            <a:ext cx="8660920" cy="8678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Кто окажет первую медицинскую помощь пострадавшему?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0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– опрос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внимательность»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4C136F-9BAF-46AC-BB6A-5DB0BA6F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3968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FBC2AB-C978-4928-80D1-7434852F9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74072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51731F-AC03-42C6-8B4D-B4E8CFA5CCBC}"/>
              </a:ext>
            </a:extLst>
          </p:cNvPr>
          <p:cNvSpPr/>
          <p:nvPr/>
        </p:nvSpPr>
        <p:spPr>
          <a:xfrm>
            <a:off x="1910901" y="6333653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973608-F188-4437-858A-65415AAE14F8}"/>
              </a:ext>
            </a:extLst>
          </p:cNvPr>
          <p:cNvSpPr/>
          <p:nvPr/>
        </p:nvSpPr>
        <p:spPr>
          <a:xfrm>
            <a:off x="6215484" y="6350908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662829-0A4F-4C56-B4E0-8CCE50881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8004261-62EC-4FA4-BAD5-BD391468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890DB50-90AC-465C-8DC9-E2EA3B67E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9511B2-07D6-482E-9E6F-2E10C53AB6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1" y="2308462"/>
            <a:ext cx="3398807" cy="4064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 descr="По Краснодару на Скорой – Коммерсантъ Краснодар">
            <a:extLst>
              <a:ext uri="{FF2B5EF4-FFF2-40B4-BE49-F238E27FC236}">
                <a16:creationId xmlns:a16="http://schemas.microsoft.com/office/drawing/2014/main" id="{3EA848B1-CFFE-4C4A-8D69-E6453A89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648" y="2645188"/>
            <a:ext cx="4702812" cy="3391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518607"/>
            <a:ext cx="8660920" cy="506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Чем эффективнее тушить пожар?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0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– опрос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внимательность»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4C136F-9BAF-46AC-BB6A-5DB0BA6F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3968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FBC2AB-C978-4928-80D1-7434852F9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74072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51731F-AC03-42C6-8B4D-B4E8CFA5CCBC}"/>
              </a:ext>
            </a:extLst>
          </p:cNvPr>
          <p:cNvSpPr/>
          <p:nvPr/>
        </p:nvSpPr>
        <p:spPr>
          <a:xfrm>
            <a:off x="1936779" y="5902335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973608-F188-4437-858A-65415AAE14F8}"/>
              </a:ext>
            </a:extLst>
          </p:cNvPr>
          <p:cNvSpPr/>
          <p:nvPr/>
        </p:nvSpPr>
        <p:spPr>
          <a:xfrm>
            <a:off x="6327622" y="5919590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662829-0A4F-4C56-B4E0-8CCE50881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8004261-62EC-4FA4-BAD5-BD391468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890DB50-90AC-465C-8DC9-E2EA3B67E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2" name="Рисунок 29">
            <a:extLst>
              <a:ext uri="{FF2B5EF4-FFF2-40B4-BE49-F238E27FC236}">
                <a16:creationId xmlns:a16="http://schemas.microsoft.com/office/drawing/2014/main" id="{3AC36F11-F56B-4D42-A552-E2476D5FE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38" y="2438391"/>
            <a:ext cx="4247192" cy="317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Рисунок 28">
            <a:extLst>
              <a:ext uri="{FF2B5EF4-FFF2-40B4-BE49-F238E27FC236}">
                <a16:creationId xmlns:a16="http://schemas.microsoft.com/office/drawing/2014/main" id="{64201790-A17E-4816-BEBD-CFDA22513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" y="2429770"/>
            <a:ext cx="4565148" cy="3178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C0A3E7D0-BBB4-406C-B1FA-AD356FC2B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66B51AA-56FE-468C-9F46-0F327F132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D225625-2A2F-404B-BABF-DBFD1E148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1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46" y="1473502"/>
            <a:ext cx="8660920" cy="8426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На какой картинке изображены работники малочисленных филиалов?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0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– опрос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внимательность»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4C136F-9BAF-46AC-BB6A-5DB0BA6F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3968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FBC2AB-C978-4928-80D1-7434852F9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74072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51731F-AC03-42C6-8B4D-B4E8CFA5CCBC}"/>
              </a:ext>
            </a:extLst>
          </p:cNvPr>
          <p:cNvSpPr/>
          <p:nvPr/>
        </p:nvSpPr>
        <p:spPr>
          <a:xfrm>
            <a:off x="1936779" y="5902335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973608-F188-4437-858A-65415AAE14F8}"/>
              </a:ext>
            </a:extLst>
          </p:cNvPr>
          <p:cNvSpPr/>
          <p:nvPr/>
        </p:nvSpPr>
        <p:spPr>
          <a:xfrm>
            <a:off x="6327622" y="5919590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662829-0A4F-4C56-B4E0-8CCE50881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8004261-62EC-4FA4-BAD5-BD391468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890DB50-90AC-465C-8DC9-E2EA3B67E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0A3E7D0-BBB4-406C-B1FA-AD356FC2B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66B51AA-56FE-468C-9F46-0F327F132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D225625-2A2F-404B-BABF-DBFD1E148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1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2" name="Рисунок 9">
            <a:extLst>
              <a:ext uri="{FF2B5EF4-FFF2-40B4-BE49-F238E27FC236}">
                <a16:creationId xmlns:a16="http://schemas.microsoft.com/office/drawing/2014/main" id="{BCC2D84A-A384-450F-B798-9F4D70ACF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57" y="2523945"/>
            <a:ext cx="4129380" cy="3090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Рисунок 32">
            <a:extLst>
              <a:ext uri="{FF2B5EF4-FFF2-40B4-BE49-F238E27FC236}">
                <a16:creationId xmlns:a16="http://schemas.microsoft.com/office/drawing/2014/main" id="{3F51AE5A-402D-4AD0-B9B1-82DD00785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r="6315"/>
          <a:stretch/>
        </p:blipFill>
        <p:spPr bwMode="auto">
          <a:xfrm>
            <a:off x="149646" y="2523945"/>
            <a:ext cx="4111333" cy="3090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F89573CD-04D7-4867-8DD7-44991C259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626B3E4-10FC-4A99-94C1-415A7CC3C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524E8E44-87A1-4A26-897D-ECECF67AC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617629"/>
            <a:ext cx="8660920" cy="50629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Где разрешено принимать пищу в обеденный перерыв?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0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– опрос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внимательность»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4C136F-9BAF-46AC-BB6A-5DB0BA6F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3968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FBC2AB-C978-4928-80D1-7434852F9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74072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51731F-AC03-42C6-8B4D-B4E8CFA5CCBC}"/>
              </a:ext>
            </a:extLst>
          </p:cNvPr>
          <p:cNvSpPr/>
          <p:nvPr/>
        </p:nvSpPr>
        <p:spPr>
          <a:xfrm>
            <a:off x="1936779" y="5902335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973608-F188-4437-858A-65415AAE14F8}"/>
              </a:ext>
            </a:extLst>
          </p:cNvPr>
          <p:cNvSpPr/>
          <p:nvPr/>
        </p:nvSpPr>
        <p:spPr>
          <a:xfrm>
            <a:off x="6327622" y="5919590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662829-0A4F-4C56-B4E0-8CCE50881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8004261-62EC-4FA4-BAD5-BD391468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890DB50-90AC-465C-8DC9-E2EA3B67E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0A3E7D0-BBB4-406C-B1FA-AD356FC2B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66B51AA-56FE-468C-9F46-0F327F132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D225625-2A2F-404B-BABF-DBFD1E148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1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1" name="Рисунок 34">
            <a:extLst>
              <a:ext uri="{FF2B5EF4-FFF2-40B4-BE49-F238E27FC236}">
                <a16:creationId xmlns:a16="http://schemas.microsoft.com/office/drawing/2014/main" id="{279C7032-D73E-49CA-AB8D-B2A565296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" y="2520734"/>
            <a:ext cx="4465161" cy="2968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Рисунок 33">
            <a:extLst>
              <a:ext uri="{FF2B5EF4-FFF2-40B4-BE49-F238E27FC236}">
                <a16:creationId xmlns:a16="http://schemas.microsoft.com/office/drawing/2014/main" id="{B50B1482-47F7-4A59-9642-8608ADFA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11" y="2522933"/>
            <a:ext cx="4455645" cy="2966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AB2F635F-9C30-4ADE-A03A-AC7E786A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E9371C7-89DA-441F-B2AA-E8A76E9A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431F455-AAC9-4493-B66D-784BD5BAB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8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617629"/>
            <a:ext cx="8660920" cy="506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Кто лучше построит маршрут командировки?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0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– опрос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внимательность»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4C136F-9BAF-46AC-BB6A-5DB0BA6F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3968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FBC2AB-C978-4928-80D1-7434852F9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74072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51731F-AC03-42C6-8B4D-B4E8CFA5CCBC}"/>
              </a:ext>
            </a:extLst>
          </p:cNvPr>
          <p:cNvSpPr/>
          <p:nvPr/>
        </p:nvSpPr>
        <p:spPr>
          <a:xfrm>
            <a:off x="1936779" y="5902335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973608-F188-4437-858A-65415AAE14F8}"/>
              </a:ext>
            </a:extLst>
          </p:cNvPr>
          <p:cNvSpPr/>
          <p:nvPr/>
        </p:nvSpPr>
        <p:spPr>
          <a:xfrm>
            <a:off x="6327622" y="5919590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662829-0A4F-4C56-B4E0-8CCE50881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8004261-62EC-4FA4-BAD5-BD391468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890DB50-90AC-465C-8DC9-E2EA3B67E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0A3E7D0-BBB4-406C-B1FA-AD356FC2B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66B51AA-56FE-468C-9F46-0F327F132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D225625-2A2F-404B-BABF-DBFD1E148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1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AB2F635F-9C30-4ADE-A03A-AC7E786A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E9371C7-89DA-441F-B2AA-E8A76E9A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431F455-AAC9-4493-B66D-784BD5BAB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8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0" name="Picture 2" descr="С чего сделан GPS навигатор, как он определяет местоположение и может ли  навигатор работать без Интернета | Часто задаваемые вопросы">
            <a:extLst>
              <a:ext uri="{FF2B5EF4-FFF2-40B4-BE49-F238E27FC236}">
                <a16:creationId xmlns:a16="http://schemas.microsoft.com/office/drawing/2014/main" id="{010FFD22-D24C-41D4-8874-46CD03902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"/>
          <a:stretch/>
        </p:blipFill>
        <p:spPr bwMode="auto">
          <a:xfrm>
            <a:off x="17251" y="2502559"/>
            <a:ext cx="4747155" cy="31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855FE54-9F15-448F-AF9E-6454D3B64E3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00"/>
          <a:stretch/>
        </p:blipFill>
        <p:spPr bwMode="auto">
          <a:xfrm>
            <a:off x="4899804" y="2622434"/>
            <a:ext cx="4071668" cy="2914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392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617629"/>
            <a:ext cx="8660920" cy="506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Как правильно включить пожарную сигнализацию?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0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– опрос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внимательность»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4C136F-9BAF-46AC-BB6A-5DB0BA6F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3968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FBC2AB-C978-4928-80D1-7434852F9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74072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51731F-AC03-42C6-8B4D-B4E8CFA5CCBC}"/>
              </a:ext>
            </a:extLst>
          </p:cNvPr>
          <p:cNvSpPr/>
          <p:nvPr/>
        </p:nvSpPr>
        <p:spPr>
          <a:xfrm>
            <a:off x="1936779" y="5902335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973608-F188-4437-858A-65415AAE14F8}"/>
              </a:ext>
            </a:extLst>
          </p:cNvPr>
          <p:cNvSpPr/>
          <p:nvPr/>
        </p:nvSpPr>
        <p:spPr>
          <a:xfrm>
            <a:off x="6327622" y="5919590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662829-0A4F-4C56-B4E0-8CCE50881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8004261-62EC-4FA4-BAD5-BD391468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890DB50-90AC-465C-8DC9-E2EA3B67E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0A3E7D0-BBB4-406C-B1FA-AD356FC2B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66B51AA-56FE-468C-9F46-0F327F132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D225625-2A2F-404B-BABF-DBFD1E148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1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AB2F635F-9C30-4ADE-A03A-AC7E786A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E9371C7-89DA-441F-B2AA-E8A76E9A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431F455-AAC9-4493-B66D-784BD5BAB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8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4" name="Рисунок 36">
            <a:extLst>
              <a:ext uri="{FF2B5EF4-FFF2-40B4-BE49-F238E27FC236}">
                <a16:creationId xmlns:a16="http://schemas.microsoft.com/office/drawing/2014/main" id="{710045EF-9FE8-4E7C-A8EB-0488A2EC1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894" r="2274" b="1517"/>
          <a:stretch>
            <a:fillRect/>
          </a:stretch>
        </p:blipFill>
        <p:spPr bwMode="auto">
          <a:xfrm>
            <a:off x="241539" y="2513251"/>
            <a:ext cx="4222620" cy="3179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Рисунок 38">
            <a:extLst>
              <a:ext uri="{FF2B5EF4-FFF2-40B4-BE49-F238E27FC236}">
                <a16:creationId xmlns:a16="http://schemas.microsoft.com/office/drawing/2014/main" id="{7495AEB8-0BE0-4BB3-8242-56EA91DD4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30" y="2314294"/>
            <a:ext cx="4222620" cy="359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645F6E59-377B-4CB9-83BD-4EBEA416E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D3A43348-9CED-4048-BAF3-6CA5C6F0A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52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879A7B90-20B7-49F8-9F3C-DACDD6DD1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34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617629"/>
            <a:ext cx="8660920" cy="506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Какой работник эффективнее?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0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– опрос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внимательность»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4C136F-9BAF-46AC-BB6A-5DB0BA6F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3968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FBC2AB-C978-4928-80D1-7434852F9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74072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51731F-AC03-42C6-8B4D-B4E8CFA5CCBC}"/>
              </a:ext>
            </a:extLst>
          </p:cNvPr>
          <p:cNvSpPr/>
          <p:nvPr/>
        </p:nvSpPr>
        <p:spPr>
          <a:xfrm>
            <a:off x="1936779" y="5902335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973608-F188-4437-858A-65415AAE14F8}"/>
              </a:ext>
            </a:extLst>
          </p:cNvPr>
          <p:cNvSpPr/>
          <p:nvPr/>
        </p:nvSpPr>
        <p:spPr>
          <a:xfrm>
            <a:off x="6327622" y="5919590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662829-0A4F-4C56-B4E0-8CCE50881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8004261-62EC-4FA4-BAD5-BD391468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890DB50-90AC-465C-8DC9-E2EA3B67E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0A3E7D0-BBB4-406C-B1FA-AD356FC2B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66B51AA-56FE-468C-9F46-0F327F132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D225625-2A2F-404B-BABF-DBFD1E148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1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AB2F635F-9C30-4ADE-A03A-AC7E786A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E9371C7-89DA-441F-B2AA-E8A76E9A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431F455-AAC9-4493-B66D-784BD5BAB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8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45F6E59-377B-4CB9-83BD-4EBEA416E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D3A43348-9CED-4048-BAF3-6CA5C6F0A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52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879A7B90-20B7-49F8-9F3C-DACDD6DD1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34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8" name="Рисунок 39">
            <a:extLst>
              <a:ext uri="{FF2B5EF4-FFF2-40B4-BE49-F238E27FC236}">
                <a16:creationId xmlns:a16="http://schemas.microsoft.com/office/drawing/2014/main" id="{0498E0EA-8404-421F-9409-AC3D2065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20631"/>
          <a:stretch>
            <a:fillRect/>
          </a:stretch>
        </p:blipFill>
        <p:spPr bwMode="auto">
          <a:xfrm>
            <a:off x="4665839" y="2494919"/>
            <a:ext cx="4383271" cy="3209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Рисунок 40">
            <a:extLst>
              <a:ext uri="{FF2B5EF4-FFF2-40B4-BE49-F238E27FC236}">
                <a16:creationId xmlns:a16="http://schemas.microsoft.com/office/drawing/2014/main" id="{9AC83CFB-CA01-42F1-8973-8B71CF83D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"/>
          <a:stretch/>
        </p:blipFill>
        <p:spPr bwMode="auto">
          <a:xfrm>
            <a:off x="96979" y="2488809"/>
            <a:ext cx="4473970" cy="3209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E8332A70-29FF-42B7-8749-6636EFE6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BF68D9CE-CCDA-4B63-B21F-99C7E8CDE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4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FAFE0E1F-D236-4D1D-A2A4-8A57F6268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48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220310" y="5173687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630046"/>
            <a:ext cx="8660920" cy="4149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Участникам предлагаются фразы из песен. Из предложенных вариантов нужно выбрать наиболее подходящий фразе трудовой процесс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Перед ответом команде необходимо подать знак.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За каждый верный ответ команда получает балл.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Пример задания на следующем слайде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</p:spTree>
    <p:extLst>
      <p:ext uri="{BB962C8B-B14F-4D97-AF65-F5344CB8AC3E}">
        <p14:creationId xmlns:p14="http://schemas.microsoft.com/office/powerpoint/2010/main" val="313500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220310" y="5173687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551083"/>
            <a:ext cx="8660920" cy="4587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Назовите рабочий процесс, схожий с описанным в песне: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241540" y="2881535"/>
            <a:ext cx="8660920" cy="229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lphaLcParenR"/>
            </a:pPr>
            <a:r>
              <a:rPr lang="ru-RU" sz="4000" dirty="0"/>
              <a:t>Обучение охране труда;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ru-RU" sz="4000" dirty="0"/>
              <a:t>Обеспечение работников СИЗ;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ru-RU" sz="4000" dirty="0"/>
              <a:t>Организация питания работников.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2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220310" y="5173687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551083"/>
            <a:ext cx="8660920" cy="4587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Назовите рабочий процесс, схожий с описанным в песне: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241540" y="2631057"/>
            <a:ext cx="8660920" cy="3417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lphaLcParenR"/>
            </a:pPr>
            <a:r>
              <a:rPr lang="ru-RU" sz="3200" dirty="0"/>
              <a:t>Соблюдение требований инструкций по охране труда;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ru-RU" sz="3200" dirty="0"/>
              <a:t>Соблюдение правил техники безопасности на рабочем месте;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ru-RU" sz="3200" dirty="0"/>
              <a:t>Соблюдение режима труда и отдыха.</a:t>
            </a:r>
          </a:p>
        </p:txBody>
      </p:sp>
    </p:spTree>
    <p:extLst>
      <p:ext uri="{BB962C8B-B14F-4D97-AF65-F5344CB8AC3E}">
        <p14:creationId xmlns:p14="http://schemas.microsoft.com/office/powerpoint/2010/main" val="3145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0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454354"/>
            <a:ext cx="8660920" cy="4955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Команды получают знаки безопасности и отдельно - наименования знаков. Задача: сопоставить знаки и их наименования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У каждой команды есть по 2 знака, которые отсутствуют в ГОСТ 12.4.026-2015 «Цвета сигнальные, знаки безопасности и разметка сигнальная». Название этим знакам команды придумывают самостоятельно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На выполнение задания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дается 10 минут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572000" y="145150"/>
            <a:ext cx="3769744" cy="609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«Угадай знак»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371634-5CDC-4AF5-8E7C-840D471A7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220310" y="5173687"/>
            <a:ext cx="1828800" cy="159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21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220310" y="5173687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1082"/>
            <a:ext cx="9049110" cy="6405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Назовите, в каком помещении вероятнее всего может произойти подобная ситуация: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241540" y="2863970"/>
            <a:ext cx="8660920" cy="330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lphaLcParenR"/>
            </a:pPr>
            <a:r>
              <a:rPr lang="ru-RU" sz="3600" dirty="0"/>
              <a:t>Коридор;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ru-RU" sz="3600" dirty="0"/>
              <a:t>Комната отдыха водителей;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ru-RU" sz="3600" dirty="0"/>
              <a:t>Кабинет проведения предрейсовых/</a:t>
            </a:r>
            <a:r>
              <a:rPr lang="ru-RU" sz="3600"/>
              <a:t>послерейсовых медосмотров.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827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220310" y="5173687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8" y="1551082"/>
            <a:ext cx="8971472" cy="6405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Назовите нарушение трудовой дисциплины, описанное в песне: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241540" y="2320506"/>
            <a:ext cx="8660920" cy="3579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прогул;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появление на работе в состоянии алкогольного (наркотического, токсического) опьянения;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разглашение охраняемой коммерческой тайны.</a:t>
            </a:r>
          </a:p>
        </p:txBody>
      </p:sp>
    </p:spTree>
    <p:extLst>
      <p:ext uri="{BB962C8B-B14F-4D97-AF65-F5344CB8AC3E}">
        <p14:creationId xmlns:p14="http://schemas.microsoft.com/office/powerpoint/2010/main" val="90965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315200" y="5267083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0833"/>
            <a:ext cx="9143999" cy="6405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Назовите причину возможного профессионального заболевания: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-56071" y="2769079"/>
            <a:ext cx="8911086" cy="3092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dirty="0"/>
              <a:t>Неверная расстановка оборудования на рабочем месте;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dirty="0"/>
              <a:t>Недостаточная освещенность рабочего места;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dirty="0"/>
              <a:t>Некомфортная температура воздуха на рабочем месте.</a:t>
            </a:r>
          </a:p>
        </p:txBody>
      </p:sp>
    </p:spTree>
    <p:extLst>
      <p:ext uri="{BB962C8B-B14F-4D97-AF65-F5344CB8AC3E}">
        <p14:creationId xmlns:p14="http://schemas.microsoft.com/office/powerpoint/2010/main" val="406026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315200" y="5267083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9" y="1510833"/>
            <a:ext cx="8902461" cy="64058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Назовите рабочий процесс, схожий с описанным в песне: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241540" y="2559562"/>
            <a:ext cx="8660920" cy="3351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dirty="0"/>
              <a:t>Профилактика профессиональных рисков (профессиональных заболеваний);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dirty="0"/>
              <a:t>Обучение по охране труда;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dirty="0"/>
              <a:t>Организация периодических медицинских осмотров.</a:t>
            </a:r>
          </a:p>
        </p:txBody>
      </p:sp>
    </p:spTree>
    <p:extLst>
      <p:ext uri="{BB962C8B-B14F-4D97-AF65-F5344CB8AC3E}">
        <p14:creationId xmlns:p14="http://schemas.microsoft.com/office/powerpoint/2010/main" val="2337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315200" y="5267083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9" y="1467430"/>
            <a:ext cx="8902461" cy="640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Назовите причину получения травмы: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241540" y="2896113"/>
            <a:ext cx="8660920" cy="3014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Личная неосторожность;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Неправильное использование СИЗ;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Нарушение последовательности выполнения работ.</a:t>
            </a:r>
          </a:p>
        </p:txBody>
      </p:sp>
    </p:spTree>
    <p:extLst>
      <p:ext uri="{BB962C8B-B14F-4D97-AF65-F5344CB8AC3E}">
        <p14:creationId xmlns:p14="http://schemas.microsoft.com/office/powerpoint/2010/main" val="17293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315200" y="5267083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9" y="1467430"/>
            <a:ext cx="8902461" cy="64058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Назовите рабочий процесс, схожий с описанным в песне: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241540" y="2562045"/>
            <a:ext cx="8660920" cy="3278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Неправильная организация рабочего места;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Неверное оказание первой помощи пострадавшему;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Нарушение порядка прохождения медосмотров.</a:t>
            </a:r>
          </a:p>
        </p:txBody>
      </p:sp>
    </p:spTree>
    <p:extLst>
      <p:ext uri="{BB962C8B-B14F-4D97-AF65-F5344CB8AC3E}">
        <p14:creationId xmlns:p14="http://schemas.microsoft.com/office/powerpoint/2010/main" val="324222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315200" y="5267083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9" y="1467430"/>
            <a:ext cx="8902461" cy="640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Назовите причину несчастного случая: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241540" y="2871657"/>
            <a:ext cx="8660920" cy="251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Нарушение требований техники безопасности;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Несоблюдение личной осторожности;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Нарушение режима труда и отдыха.</a:t>
            </a:r>
          </a:p>
        </p:txBody>
      </p:sp>
    </p:spTree>
    <p:extLst>
      <p:ext uri="{BB962C8B-B14F-4D97-AF65-F5344CB8AC3E}">
        <p14:creationId xmlns:p14="http://schemas.microsoft.com/office/powerpoint/2010/main" val="24354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315200" y="5267083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267419" y="2895758"/>
            <a:ext cx="8660920" cy="237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dirty="0"/>
              <a:t>Ознакомление работника с локальными актами работодателя;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dirty="0"/>
              <a:t> Инструктаж по охране труда;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dirty="0"/>
              <a:t>Ознакомление работника с графиком отпусков.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60187A1-285D-439A-A632-F883C48BB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9" y="1467430"/>
            <a:ext cx="8902461" cy="64058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Назовите рабочий процесс, схожий с описанным в песне: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59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315200" y="5267083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241540" y="2740175"/>
            <a:ext cx="8660920" cy="2370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Санитарно-бытовое обслуживание работников;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Организация питания работников;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Эвакуация при ЧС.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60187A1-285D-439A-A632-F883C48BB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9" y="1467430"/>
            <a:ext cx="8902461" cy="64058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Назовите рабочий процесс, схожий с описанным в песне: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1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315200" y="5267083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241540" y="2896113"/>
            <a:ext cx="8660920" cy="1947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Уход работника в отпуск;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Отчетный период;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Ухудшение самочувствия работника.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60187A1-285D-439A-A632-F883C48BB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9" y="1467430"/>
            <a:ext cx="8902461" cy="64058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Назовите происшествие, не схожее с описанным в песне: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0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2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572000" y="145150"/>
            <a:ext cx="3769744" cy="609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«Кроссворд»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BF1A8F-FDD3-450E-8D04-DF6D00E1B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220310" y="5173687"/>
            <a:ext cx="1828800" cy="1590917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0D347D94-1C08-4B75-9665-06A999E5F9B5}"/>
              </a:ext>
            </a:extLst>
          </p:cNvPr>
          <p:cNvSpPr txBox="1">
            <a:spLocks/>
          </p:cNvSpPr>
          <p:nvPr/>
        </p:nvSpPr>
        <p:spPr>
          <a:xfrm>
            <a:off x="241540" y="1785668"/>
            <a:ext cx="8660920" cy="338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Командам зачитываются вопросы.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Задача: верно ответить на вопросы кроссворда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Первой отвечает команда, раньше другой подавшая знак.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За каждый верный ответ команда получает балл. </a:t>
            </a:r>
          </a:p>
        </p:txBody>
      </p:sp>
    </p:spTree>
    <p:extLst>
      <p:ext uri="{BB962C8B-B14F-4D97-AF65-F5344CB8AC3E}">
        <p14:creationId xmlns:p14="http://schemas.microsoft.com/office/powerpoint/2010/main" val="3892805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315200" y="5267083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241540" y="2817814"/>
            <a:ext cx="8660920" cy="1693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Учения по пожарной безопасности;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Обучение оказанию первой помощи;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200" dirty="0"/>
              <a:t>День рождения коллеги.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60187A1-285D-439A-A632-F883C48BB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9" y="1467430"/>
            <a:ext cx="8902461" cy="640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Назовите событие, схожее с описанным в песне: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5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315200" y="5267083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23E5A97-12E4-4861-B0D7-29B95829E701}"/>
              </a:ext>
            </a:extLst>
          </p:cNvPr>
          <p:cNvSpPr txBox="1">
            <a:spLocks/>
          </p:cNvSpPr>
          <p:nvPr/>
        </p:nvSpPr>
        <p:spPr>
          <a:xfrm>
            <a:off x="241540" y="2605177"/>
            <a:ext cx="8660920" cy="366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600" dirty="0"/>
              <a:t>Несоблюдение правил поведения возле водных объектов;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600" dirty="0"/>
              <a:t>Нарушение режима труда и отдыха;</a:t>
            </a:r>
          </a:p>
          <a:p>
            <a:pPr marL="514350" indent="-514350" algn="ctr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3600" dirty="0"/>
              <a:t>Нарушение правил трудового распорядка.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E2FC691-4F61-47EE-B1E9-60E0BA09B03E}"/>
              </a:ext>
            </a:extLst>
          </p:cNvPr>
          <p:cNvSpPr txBox="1">
            <a:spLocks/>
          </p:cNvSpPr>
          <p:nvPr/>
        </p:nvSpPr>
        <p:spPr>
          <a:xfrm>
            <a:off x="146649" y="1467430"/>
            <a:ext cx="8902461" cy="64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/>
              <a:t>Назовите причину несчастного случая: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5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315200" y="5267083"/>
            <a:ext cx="1828800" cy="1590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6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93396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«Отгадайте рабочий процесс»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E2FC691-4F61-47EE-B1E9-60E0BA09B03E}"/>
              </a:ext>
            </a:extLst>
          </p:cNvPr>
          <p:cNvSpPr txBox="1">
            <a:spLocks/>
          </p:cNvSpPr>
          <p:nvPr/>
        </p:nvSpPr>
        <p:spPr>
          <a:xfrm>
            <a:off x="146649" y="1467430"/>
            <a:ext cx="8902461" cy="293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/>
              <a:t>А теперь подведем итоги мероприятия!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Посчитаем количество баллов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определим команду-победителя! </a:t>
            </a:r>
          </a:p>
        </p:txBody>
      </p:sp>
    </p:spTree>
    <p:extLst>
      <p:ext uri="{BB962C8B-B14F-4D97-AF65-F5344CB8AC3E}">
        <p14:creationId xmlns:p14="http://schemas.microsoft.com/office/powerpoint/2010/main" val="197430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0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2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572000" y="145150"/>
            <a:ext cx="3769744" cy="609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«Кроссворд»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F4DFE78-CEDE-4C09-AC64-9AA98CDE1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02199"/>
              </p:ext>
            </p:extLst>
          </p:nvPr>
        </p:nvGraphicFramePr>
        <p:xfrm>
          <a:off x="215660" y="1233575"/>
          <a:ext cx="8721301" cy="5531029"/>
        </p:xfrm>
        <a:graphic>
          <a:graphicData uri="http://schemas.openxmlformats.org/drawingml/2006/table">
            <a:tbl>
              <a:tblPr/>
              <a:tblGrid>
                <a:gridCol w="319199">
                  <a:extLst>
                    <a:ext uri="{9D8B030D-6E8A-4147-A177-3AD203B41FA5}">
                      <a16:colId xmlns:a16="http://schemas.microsoft.com/office/drawing/2014/main" val="2463572320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2380364345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1980969582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963427582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125354591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3891713203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3994421153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1301160258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4226389538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2079942026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1866349836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615074347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4271030588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309490092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802091131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909672926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4063891836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1676307252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205861133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2020075444"/>
                    </a:ext>
                  </a:extLst>
                </a:gridCol>
                <a:gridCol w="329494">
                  <a:extLst>
                    <a:ext uri="{9D8B030D-6E8A-4147-A177-3AD203B41FA5}">
                      <a16:colId xmlns:a16="http://schemas.microsoft.com/office/drawing/2014/main" val="2954349462"/>
                    </a:ext>
                  </a:extLst>
                </a:gridCol>
                <a:gridCol w="302037">
                  <a:extLst>
                    <a:ext uri="{9D8B030D-6E8A-4147-A177-3AD203B41FA5}">
                      <a16:colId xmlns:a16="http://schemas.microsoft.com/office/drawing/2014/main" val="1511697255"/>
                    </a:ext>
                  </a:extLst>
                </a:gridCol>
                <a:gridCol w="302037">
                  <a:extLst>
                    <a:ext uri="{9D8B030D-6E8A-4147-A177-3AD203B41FA5}">
                      <a16:colId xmlns:a16="http://schemas.microsoft.com/office/drawing/2014/main" val="3900189578"/>
                    </a:ext>
                  </a:extLst>
                </a:gridCol>
                <a:gridCol w="302037">
                  <a:extLst>
                    <a:ext uri="{9D8B030D-6E8A-4147-A177-3AD203B41FA5}">
                      <a16:colId xmlns:a16="http://schemas.microsoft.com/office/drawing/2014/main" val="1237045547"/>
                    </a:ext>
                  </a:extLst>
                </a:gridCol>
                <a:gridCol w="302037">
                  <a:extLst>
                    <a:ext uri="{9D8B030D-6E8A-4147-A177-3AD203B41FA5}">
                      <a16:colId xmlns:a16="http://schemas.microsoft.com/office/drawing/2014/main" val="119331796"/>
                    </a:ext>
                  </a:extLst>
                </a:gridCol>
                <a:gridCol w="302037">
                  <a:extLst>
                    <a:ext uri="{9D8B030D-6E8A-4147-A177-3AD203B41FA5}">
                      <a16:colId xmlns:a16="http://schemas.microsoft.com/office/drawing/2014/main" val="556427393"/>
                    </a:ext>
                  </a:extLst>
                </a:gridCol>
                <a:gridCol w="302037">
                  <a:extLst>
                    <a:ext uri="{9D8B030D-6E8A-4147-A177-3AD203B41FA5}">
                      <a16:colId xmlns:a16="http://schemas.microsoft.com/office/drawing/2014/main" val="1216438403"/>
                    </a:ext>
                  </a:extLst>
                </a:gridCol>
              </a:tblGrid>
              <a:tr h="270489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220017"/>
                  </a:ext>
                </a:extLst>
              </a:tr>
              <a:tr h="279815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435982"/>
                  </a:ext>
                </a:extLst>
              </a:tr>
              <a:tr h="279815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502669"/>
                  </a:ext>
                </a:extLst>
              </a:tr>
              <a:tr h="279815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123509"/>
                  </a:ext>
                </a:extLst>
              </a:tr>
              <a:tr h="279815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213998"/>
                  </a:ext>
                </a:extLst>
              </a:tr>
              <a:tr h="279815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845366"/>
                  </a:ext>
                </a:extLst>
              </a:tr>
              <a:tr h="279815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482370"/>
                  </a:ext>
                </a:extLst>
              </a:tr>
              <a:tr h="279815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66565"/>
                  </a:ext>
                </a:extLst>
              </a:tr>
              <a:tr h="279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092660"/>
                  </a:ext>
                </a:extLst>
              </a:tr>
              <a:tr h="33578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440050"/>
                  </a:ext>
                </a:extLst>
              </a:tr>
              <a:tr h="33578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555247"/>
                  </a:ext>
                </a:extLst>
              </a:tr>
              <a:tr h="33578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226937"/>
                  </a:ext>
                </a:extLst>
              </a:tr>
              <a:tr h="33578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15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218778"/>
                  </a:ext>
                </a:extLst>
              </a:tr>
              <a:tr h="33578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045320"/>
                  </a:ext>
                </a:extLst>
              </a:tr>
              <a:tr h="33578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332273"/>
                  </a:ext>
                </a:extLst>
              </a:tr>
              <a:tr h="33578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047922"/>
                  </a:ext>
                </a:extLst>
              </a:tr>
              <a:tr h="33578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724923"/>
                  </a:ext>
                </a:extLst>
              </a:tr>
              <a:tr h="33578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42702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BF1A8F-FDD3-450E-8D04-DF6D00E1B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220310" y="5173687"/>
            <a:ext cx="1828800" cy="159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7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0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561381"/>
            <a:ext cx="8660920" cy="483079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Командам по очереди задаются вопросы по инструкциям по охране труда. Ответы на вопросы однозначные «Да» или «Нет»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Вопросы задаются по очереди каждой команде.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Подавать знак при ответе не нужно.</a:t>
            </a:r>
          </a:p>
          <a:p>
            <a:pPr marL="0" indent="0" algn="ctr">
              <a:buNone/>
            </a:pPr>
            <a:r>
              <a:rPr lang="ru-RU" dirty="0"/>
              <a:t>За каждый верный ответ команда получает балл.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5114388" y="98454"/>
            <a:ext cx="3701809" cy="953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– опрос «Инструкции»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220310" y="5173687"/>
            <a:ext cx="1828800" cy="159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6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0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561381"/>
            <a:ext cx="8660920" cy="8453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Командам предлагается составить как можно большее количество слов из предложенного:</a:t>
            </a:r>
            <a:endParaRPr lang="ru-RU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5114388" y="-27006"/>
            <a:ext cx="3701809" cy="953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«Соберите слова»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220310" y="5173687"/>
            <a:ext cx="1828800" cy="159091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94FB14-9BC1-4A0D-8D28-EE870CFE43AC}"/>
              </a:ext>
            </a:extLst>
          </p:cNvPr>
          <p:cNvSpPr/>
          <p:nvPr/>
        </p:nvSpPr>
        <p:spPr>
          <a:xfrm>
            <a:off x="828136" y="2851161"/>
            <a:ext cx="748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300" dirty="0">
                <a:solidFill>
                  <a:srgbClr val="7030A0"/>
                </a:solidFill>
                <a:latin typeface="Arial Black" panose="020B0A04020102020204" pitchFamily="34" charset="0"/>
              </a:rPr>
              <a:t>ТРАВМОБЕЗОПАСНОСТЬ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77F555-399E-4D78-8076-B81125A76FBE}"/>
              </a:ext>
            </a:extLst>
          </p:cNvPr>
          <p:cNvSpPr/>
          <p:nvPr/>
        </p:nvSpPr>
        <p:spPr>
          <a:xfrm>
            <a:off x="155276" y="3782944"/>
            <a:ext cx="8833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</a:p>
          <a:p>
            <a:pPr algn="ctr"/>
            <a:r>
              <a:rPr lang="ru-RU" sz="2400" dirty="0"/>
              <a:t>Победа в конкурсе присуждается команде, составившей наибольшее количество слов за отведённое время - 5 минут. </a:t>
            </a:r>
          </a:p>
          <a:p>
            <a:pPr algn="ctr"/>
            <a:r>
              <a:rPr lang="ru-RU" sz="2400" dirty="0"/>
              <a:t>Предусмотрен специальный приз за самое оригинальное слово</a:t>
            </a:r>
          </a:p>
        </p:txBody>
      </p:sp>
    </p:spTree>
    <p:extLst>
      <p:ext uri="{BB962C8B-B14F-4D97-AF65-F5344CB8AC3E}">
        <p14:creationId xmlns:p14="http://schemas.microsoft.com/office/powerpoint/2010/main" val="19286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820161"/>
            <a:ext cx="8660920" cy="3353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Командам предлагается вопрос и пара картинок-ответов. Первой отвечает команда, раньше другой подавшая знак.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За каждый верный ответ команда получает балл.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0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– опрос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внимательность»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63C35-62B4-409E-8636-DB6E6AB5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68" r="11881" b="9236"/>
          <a:stretch/>
        </p:blipFill>
        <p:spPr>
          <a:xfrm>
            <a:off x="7220310" y="5173687"/>
            <a:ext cx="1828800" cy="159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0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440603"/>
            <a:ext cx="8660920" cy="52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обратиться при чрезвычайной ситуации?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0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– опрос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внимательность»</a:t>
            </a:r>
          </a:p>
        </p:txBody>
      </p:sp>
      <p:pic>
        <p:nvPicPr>
          <p:cNvPr id="2050" name="Рисунок 23">
            <a:extLst>
              <a:ext uri="{FF2B5EF4-FFF2-40B4-BE49-F238E27FC236}">
                <a16:creationId xmlns:a16="http://schemas.microsoft.com/office/drawing/2014/main" id="{8FE7DD4B-6155-4348-BF7A-C5E42022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0" y="2051648"/>
            <a:ext cx="4382219" cy="43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2">
            <a:extLst>
              <a:ext uri="{FF2B5EF4-FFF2-40B4-BE49-F238E27FC236}">
                <a16:creationId xmlns:a16="http://schemas.microsoft.com/office/drawing/2014/main" id="{0E1DC736-23E2-403F-BB0A-6E9A3D8F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42" y="2088466"/>
            <a:ext cx="4230897" cy="42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C4C136F-9BAF-46AC-BB6A-5DB0BA6F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3968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FBC2AB-C978-4928-80D1-7434852F9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74072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51731F-AC03-42C6-8B4D-B4E8CFA5CCBC}"/>
              </a:ext>
            </a:extLst>
          </p:cNvPr>
          <p:cNvSpPr/>
          <p:nvPr/>
        </p:nvSpPr>
        <p:spPr>
          <a:xfrm>
            <a:off x="1945405" y="6325038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973608-F188-4437-858A-65415AAE14F8}"/>
              </a:ext>
            </a:extLst>
          </p:cNvPr>
          <p:cNvSpPr/>
          <p:nvPr/>
        </p:nvSpPr>
        <p:spPr>
          <a:xfrm>
            <a:off x="6586419" y="6292823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45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0FD5-318D-49C9-8E86-EC66D55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" y="220631"/>
            <a:ext cx="3011697" cy="4586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№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ACE3A-742F-473C-803B-6CE3795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440602"/>
            <a:ext cx="8660920" cy="8678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Кто будет проводить расследование несчастного случая на производстве?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5A1E5-4DA2-4F6B-B21E-9BE2AAB5CF5D}"/>
              </a:ext>
            </a:extLst>
          </p:cNvPr>
          <p:cNvSpPr txBox="1">
            <a:spLocks/>
          </p:cNvSpPr>
          <p:nvPr/>
        </p:nvSpPr>
        <p:spPr>
          <a:xfrm>
            <a:off x="4399472" y="0"/>
            <a:ext cx="4649638" cy="1009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 – опрос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внимательность»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4C136F-9BAF-46AC-BB6A-5DB0BA6F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3968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FBC2AB-C978-4928-80D1-7434852F9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9" y="74072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51731F-AC03-42C6-8B4D-B4E8CFA5CCBC}"/>
              </a:ext>
            </a:extLst>
          </p:cNvPr>
          <p:cNvSpPr/>
          <p:nvPr/>
        </p:nvSpPr>
        <p:spPr>
          <a:xfrm>
            <a:off x="1945405" y="5609047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973608-F188-4437-858A-65415AAE14F8}"/>
              </a:ext>
            </a:extLst>
          </p:cNvPr>
          <p:cNvSpPr/>
          <p:nvPr/>
        </p:nvSpPr>
        <p:spPr>
          <a:xfrm>
            <a:off x="6586419" y="5576832"/>
            <a:ext cx="51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8194" name="Рисунок 24">
            <a:extLst>
              <a:ext uri="{FF2B5EF4-FFF2-40B4-BE49-F238E27FC236}">
                <a16:creationId xmlns:a16="http://schemas.microsoft.com/office/drawing/2014/main" id="{0AE075C8-7BF6-4D2C-A7ED-4153590C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" y="2552651"/>
            <a:ext cx="4517437" cy="2998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Рисунок 25">
            <a:extLst>
              <a:ext uri="{FF2B5EF4-FFF2-40B4-BE49-F238E27FC236}">
                <a16:creationId xmlns:a16="http://schemas.microsoft.com/office/drawing/2014/main" id="{FDDE8864-BCB1-4647-8934-34199602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5930"/>
          <a:stretch>
            <a:fillRect/>
          </a:stretch>
        </p:blipFill>
        <p:spPr bwMode="auto">
          <a:xfrm>
            <a:off x="4675494" y="2552647"/>
            <a:ext cx="4432038" cy="2998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1662829-0A4F-4C56-B4E0-8CCE50881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8004261-62EC-4FA4-BAD5-BD391468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890DB50-90AC-465C-8DC9-E2EA3B67E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</TotalTime>
  <Words>1075</Words>
  <Application>Microsoft Office PowerPoint</Application>
  <PresentationFormat>Экран (4:3)</PresentationFormat>
  <Paragraphs>342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Times New Roman</vt:lpstr>
      <vt:lpstr>Office Theme</vt:lpstr>
      <vt:lpstr>Викторина</vt:lpstr>
      <vt:lpstr>Конкурс № 1</vt:lpstr>
      <vt:lpstr>Конкурс № 2</vt:lpstr>
      <vt:lpstr>Конкурс № 2</vt:lpstr>
      <vt:lpstr>Конкурс № 3</vt:lpstr>
      <vt:lpstr>Конкурс № 4</vt:lpstr>
      <vt:lpstr>Конкурс № 5</vt:lpstr>
      <vt:lpstr>Конкурс № 5</vt:lpstr>
      <vt:lpstr>Конкурс № 5</vt:lpstr>
      <vt:lpstr>Конкурс № 5</vt:lpstr>
      <vt:lpstr>Конкурс № 5</vt:lpstr>
      <vt:lpstr>Конкурс № 5</vt:lpstr>
      <vt:lpstr>Конкурс № 5</vt:lpstr>
      <vt:lpstr>Конкурс № 5</vt:lpstr>
      <vt:lpstr>Конкурс № 5</vt:lpstr>
      <vt:lpstr>Конкурс № 5</vt:lpstr>
      <vt:lpstr>Конкурс № 6</vt:lpstr>
      <vt:lpstr>Конкурс № 6</vt:lpstr>
      <vt:lpstr>Конкурс № 6</vt:lpstr>
      <vt:lpstr>Конкурс № 6</vt:lpstr>
      <vt:lpstr>Конкурс № 6</vt:lpstr>
      <vt:lpstr>Конкурс № 6</vt:lpstr>
      <vt:lpstr>Конкурс № 6</vt:lpstr>
      <vt:lpstr>Конкурс № 6</vt:lpstr>
      <vt:lpstr>Конкурс № 6</vt:lpstr>
      <vt:lpstr>Конкурс № 6</vt:lpstr>
      <vt:lpstr>Конкурс № 6</vt:lpstr>
      <vt:lpstr>Конкурс № 6</vt:lpstr>
      <vt:lpstr>Конкурс № 6</vt:lpstr>
      <vt:lpstr>Конкурс № 6</vt:lpstr>
      <vt:lpstr>Конкурс № 6</vt:lpstr>
      <vt:lpstr>Конкурс №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Стадник Дарья Васильевна</cp:lastModifiedBy>
  <cp:revision>49</cp:revision>
  <dcterms:created xsi:type="dcterms:W3CDTF">2019-02-21T15:01:25Z</dcterms:created>
  <dcterms:modified xsi:type="dcterms:W3CDTF">2023-03-23T12:21:06Z</dcterms:modified>
</cp:coreProperties>
</file>