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358" y="4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285728" y="1452538"/>
            <a:ext cx="6286544" cy="571504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5728" y="1809728"/>
            <a:ext cx="62865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Режим дня. Рекомендации по организации режима дня в детском саду и дома. </a:t>
            </a:r>
          </a:p>
          <a:p>
            <a:pPr algn="ctr"/>
            <a:r>
              <a:rPr lang="ru-RU" sz="4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Важность режима для развития ребенка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285728" y="595282"/>
            <a:ext cx="6286544" cy="86439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8604" y="1023910"/>
            <a:ext cx="6143668" cy="67403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Важность режима дня для развития ребёнка</a:t>
            </a:r>
          </a:p>
          <a:p>
            <a:pPr algn="ctr"/>
            <a:endParaRPr lang="ru-RU" sz="24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Режим дня — это распределение времени на различные виды деятельности в течение суток. Он играет важную роль в жизни ребёнка, способствуя его гармоничному развитию и воспитанию.</a:t>
            </a:r>
          </a:p>
          <a:p>
            <a:endParaRPr lang="ru-RU" sz="2000" dirty="0">
              <a:latin typeface="Comic Sans MS" pitchFamily="66" charset="0"/>
            </a:endParaRPr>
          </a:p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Значение режима дня:</a:t>
            </a:r>
          </a:p>
          <a:p>
            <a:endParaRPr lang="ru-RU" sz="2000" dirty="0"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Обеспечивает рациональное чередование периодов бодрствования и сна, что способствует сохранению здоровья ребёнка.</a:t>
            </a:r>
          </a:p>
          <a:p>
            <a:r>
              <a:rPr lang="ru-RU" sz="2000" dirty="0">
                <a:latin typeface="Comic Sans MS" pitchFamily="66" charset="0"/>
              </a:rPr>
              <a:t>Помогает выработать у ребёнка навыки самоорганизации и дисциплины.</a:t>
            </a:r>
          </a:p>
          <a:p>
            <a:r>
              <a:rPr lang="ru-RU" sz="2000" dirty="0">
                <a:latin typeface="Comic Sans MS" pitchFamily="66" charset="0"/>
              </a:rPr>
              <a:t>Способствует формированию у ребёнка чувства времени и умения планировать свою деятельность.</a:t>
            </a:r>
          </a:p>
          <a:p>
            <a:r>
              <a:rPr lang="ru-RU" sz="2000" dirty="0">
                <a:latin typeface="Comic Sans MS" pitchFamily="66" charset="0"/>
              </a:rPr>
              <a:t>Создаёт условия для полноценного физического и психического развития ребёнка.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285728" y="595282"/>
            <a:ext cx="6286544" cy="86439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8604" y="1095348"/>
            <a:ext cx="614366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Рекомендации по организации режима дня в детском саду</a:t>
            </a:r>
          </a:p>
          <a:p>
            <a:r>
              <a:rPr lang="ru-RU" sz="2000" dirty="0">
                <a:latin typeface="Comic Sans MS" pitchFamily="66" charset="0"/>
              </a:rPr>
              <a:t>В детском саду режим дня должен быть организован с учётом возрастных особенностей детей и требований санитарных норм.</a:t>
            </a:r>
          </a:p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Основные компоненты режима дня в детском саду:</a:t>
            </a:r>
            <a:endParaRPr lang="ru-RU" sz="2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Приём детей, самостоятельная деятельность, утренняя гимнастика — 7:30–8:20.</a:t>
            </a:r>
          </a:p>
          <a:p>
            <a:r>
              <a:rPr lang="ru-RU" sz="2000" dirty="0">
                <a:latin typeface="Comic Sans MS" pitchFamily="66" charset="0"/>
              </a:rPr>
              <a:t>Подготовка к завтраку, завтрак — 8:20–8:40</a:t>
            </a:r>
          </a:p>
          <a:p>
            <a:r>
              <a:rPr lang="ru-RU" sz="2000" dirty="0">
                <a:latin typeface="Comic Sans MS" pitchFamily="66" charset="0"/>
              </a:rPr>
              <a:t>Игры, подготовка к занятиям- 8:40-9:00.</a:t>
            </a:r>
          </a:p>
          <a:p>
            <a:r>
              <a:rPr lang="ru-RU" sz="2000" dirty="0">
                <a:latin typeface="Comic Sans MS" pitchFamily="66" charset="0"/>
              </a:rPr>
              <a:t>Организованная образовательная деятельность — 9:00–10:50.</a:t>
            </a:r>
          </a:p>
          <a:p>
            <a:r>
              <a:rPr lang="ru-RU" sz="2000" dirty="0">
                <a:latin typeface="Comic Sans MS" pitchFamily="66" charset="0"/>
              </a:rPr>
              <a:t>Второй завтрак-9:50-10:00</a:t>
            </a:r>
          </a:p>
          <a:p>
            <a:r>
              <a:rPr lang="ru-RU" sz="2000" dirty="0">
                <a:latin typeface="Comic Sans MS" pitchFamily="66" charset="0"/>
              </a:rPr>
              <a:t>Прогулка — 10:50–11:40.</a:t>
            </a:r>
          </a:p>
          <a:p>
            <a:r>
              <a:rPr lang="ru-RU" sz="2000" dirty="0">
                <a:latin typeface="Comic Sans MS" pitchFamily="66" charset="0"/>
              </a:rPr>
              <a:t>Обед — 12:00–12:40.</a:t>
            </a:r>
          </a:p>
          <a:p>
            <a:r>
              <a:rPr lang="ru-RU" sz="2000" dirty="0">
                <a:latin typeface="Comic Sans MS" pitchFamily="66" charset="0"/>
              </a:rPr>
              <a:t>Дневной сон — 12:40–15:00.</a:t>
            </a:r>
          </a:p>
          <a:p>
            <a:r>
              <a:rPr lang="ru-RU" sz="2000" dirty="0">
                <a:latin typeface="Comic Sans MS" pitchFamily="66" charset="0"/>
              </a:rPr>
              <a:t>Постепенный подъем, воздушные, водные процедуры-15:00-15:25</a:t>
            </a:r>
          </a:p>
          <a:p>
            <a:r>
              <a:rPr lang="ru-RU" sz="2000" dirty="0">
                <a:latin typeface="Comic Sans MS" pitchFamily="66" charset="0"/>
              </a:rPr>
              <a:t>Полдник — 15:25–15:40.</a:t>
            </a:r>
          </a:p>
          <a:p>
            <a:r>
              <a:rPr lang="ru-RU" sz="2000" dirty="0">
                <a:latin typeface="Comic Sans MS" pitchFamily="66" charset="0"/>
              </a:rPr>
              <a:t>Игры, самостоятельная, организованная деятельность — 15:40–16:30.</a:t>
            </a:r>
          </a:p>
          <a:p>
            <a:r>
              <a:rPr lang="ru-RU" sz="2000" dirty="0">
                <a:latin typeface="Comic Sans MS" pitchFamily="66" charset="0"/>
              </a:rPr>
              <a:t>Прогулка или спокойные игры, уход детей домой — 16:30–18:00.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285728" y="595282"/>
            <a:ext cx="6286544" cy="86439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5728" y="1095348"/>
            <a:ext cx="6286544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Рекомендации по организации режима дня дома</a:t>
            </a:r>
          </a:p>
          <a:p>
            <a:pPr algn="ctr"/>
            <a:endParaRPr lang="ru-RU" sz="2400" b="1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Организация режима дня дома также имеет большое значение для развития ребёнка. Родители должны учитывать возрастные особенности ребёнка и его индивидуальные потребности.</a:t>
            </a:r>
          </a:p>
          <a:p>
            <a:endParaRPr lang="ru-RU" sz="2000" dirty="0">
              <a:latin typeface="Comic Sans MS" pitchFamily="66" charset="0"/>
            </a:endParaRPr>
          </a:p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Основные компоненты режима дня дома:</a:t>
            </a:r>
          </a:p>
          <a:p>
            <a:pPr algn="ctr"/>
            <a:endParaRPr lang="ru-RU" sz="24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Подъём — 7:00–7:30.</a:t>
            </a:r>
          </a:p>
          <a:p>
            <a:r>
              <a:rPr lang="ru-RU" sz="2000" dirty="0">
                <a:latin typeface="Comic Sans MS" pitchFamily="66" charset="0"/>
              </a:rPr>
              <a:t>Зарядка, гигиенические процедуры — 7:30–7:45.</a:t>
            </a:r>
          </a:p>
          <a:p>
            <a:r>
              <a:rPr lang="ru-RU" sz="2000" dirty="0">
                <a:latin typeface="Comic Sans MS" pitchFamily="66" charset="0"/>
              </a:rPr>
              <a:t>Завтрак — 7:45–8:15.</a:t>
            </a:r>
          </a:p>
          <a:p>
            <a:r>
              <a:rPr lang="ru-RU" sz="2000" dirty="0">
                <a:latin typeface="Comic Sans MS" pitchFamily="66" charset="0"/>
              </a:rPr>
              <a:t>Занятия (рисование, лепка, чтение) — 8:15–9:15.</a:t>
            </a:r>
          </a:p>
          <a:p>
            <a:r>
              <a:rPr lang="ru-RU" sz="2000" dirty="0">
                <a:latin typeface="Comic Sans MS" pitchFamily="66" charset="0"/>
              </a:rPr>
              <a:t>Прогулка — 9:15–10:30.</a:t>
            </a:r>
          </a:p>
          <a:p>
            <a:r>
              <a:rPr lang="ru-RU" sz="2000" dirty="0">
                <a:latin typeface="Comic Sans MS" pitchFamily="66" charset="0"/>
              </a:rPr>
              <a:t>Обед — 12:00–12:30.</a:t>
            </a:r>
          </a:p>
          <a:p>
            <a:r>
              <a:rPr lang="ru-RU" sz="2000" dirty="0">
                <a:latin typeface="Comic Sans MS" pitchFamily="66" charset="0"/>
              </a:rPr>
              <a:t>Дневной сон — 13:00–14:30.</a:t>
            </a:r>
          </a:p>
          <a:p>
            <a:r>
              <a:rPr lang="ru-RU" sz="2000" dirty="0">
                <a:latin typeface="Comic Sans MS" pitchFamily="66" charset="0"/>
              </a:rPr>
              <a:t>Полдник — 14:30–15:00.</a:t>
            </a:r>
          </a:p>
          <a:p>
            <a:r>
              <a:rPr lang="ru-RU" sz="2000" dirty="0">
                <a:latin typeface="Comic Sans MS" pitchFamily="66" charset="0"/>
              </a:rPr>
              <a:t>Игры, общение с родителями — 15:00–18:00.</a:t>
            </a:r>
          </a:p>
          <a:p>
            <a:r>
              <a:rPr lang="ru-RU" sz="2000" dirty="0">
                <a:latin typeface="Comic Sans MS" pitchFamily="66" charset="0"/>
              </a:rPr>
              <a:t>Ужин — 18:00–18:30.</a:t>
            </a:r>
          </a:p>
          <a:p>
            <a:r>
              <a:rPr lang="ru-RU" sz="2000" dirty="0">
                <a:latin typeface="Comic Sans MS" pitchFamily="66" charset="0"/>
              </a:rPr>
              <a:t>Подготовка ко сну — 19:30–20:00.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428604" y="595282"/>
            <a:ext cx="6143668" cy="86439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8604" y="1238224"/>
            <a:ext cx="614366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Особенности организации режима дня для детей разного возраста</a:t>
            </a:r>
          </a:p>
          <a:p>
            <a:pPr algn="ctr"/>
            <a:endParaRPr lang="ru-RU" sz="2400" b="1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Режим дня должен быть адаптирован к возрастным особенностям ребёнка. Для детей разных возрастов рекомендуются следующие режимы дня:</a:t>
            </a:r>
          </a:p>
          <a:p>
            <a:r>
              <a:rPr lang="ru-RU" sz="20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Для детей 1–3 лет:</a:t>
            </a:r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pPr lvl="1"/>
            <a:r>
              <a:rPr lang="ru-RU" sz="2000" dirty="0">
                <a:latin typeface="Comic Sans MS" pitchFamily="66" charset="0"/>
              </a:rPr>
              <a:t>Сон — 12–13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Бодрствование — 10–11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Два дневных сна по 1,5–2 часа.</a:t>
            </a:r>
          </a:p>
          <a:p>
            <a:r>
              <a:rPr lang="ru-RU" sz="20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Для детей 3–5 лет:</a:t>
            </a:r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pPr lvl="1"/>
            <a:r>
              <a:rPr lang="ru-RU" sz="2000" dirty="0">
                <a:latin typeface="Comic Sans MS" pitchFamily="66" charset="0"/>
              </a:rPr>
              <a:t>Сон — 11–12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Бодрствование — 12–13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Один дневной сон 1,5–2 часа.</a:t>
            </a:r>
          </a:p>
          <a:p>
            <a:r>
              <a:rPr lang="ru-RU" sz="20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Для детей 5–7 лет:</a:t>
            </a:r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pPr lvl="1"/>
            <a:r>
              <a:rPr lang="ru-RU" sz="2000" dirty="0">
                <a:latin typeface="Comic Sans MS" pitchFamily="66" charset="0"/>
              </a:rPr>
              <a:t>Сон — 10–11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Бодрствование — 13–14 часов в сутки.</a:t>
            </a:r>
          </a:p>
          <a:p>
            <a:pPr lvl="1"/>
            <a:r>
              <a:rPr lang="ru-RU" sz="2000" dirty="0">
                <a:latin typeface="Comic Sans MS" pitchFamily="66" charset="0"/>
              </a:rPr>
              <a:t>Отсутствие дневного сна или короткий дневной сон 1 час.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428604" y="595282"/>
            <a:ext cx="6143668" cy="864399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8604" y="1595414"/>
            <a:ext cx="614366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FF0000"/>
                </a:solidFill>
                <a:latin typeface="Comic Sans MS" pitchFamily="66" charset="0"/>
              </a:rPr>
              <a:t>Советы родителям по организации режима дня</a:t>
            </a:r>
          </a:p>
          <a:p>
            <a:pPr algn="ctr"/>
            <a:endParaRPr lang="ru-RU" sz="2400" b="1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sz="2000" dirty="0">
                <a:latin typeface="Comic Sans MS" pitchFamily="66" charset="0"/>
              </a:rPr>
              <a:t>1. Соблюдайте режим дня, даже если ребёнок не проявляет желания следовать ему.</a:t>
            </a:r>
          </a:p>
          <a:p>
            <a:r>
              <a:rPr lang="ru-RU" sz="2000" dirty="0">
                <a:latin typeface="Comic Sans MS" pitchFamily="66" charset="0"/>
              </a:rPr>
              <a:t>2. Создайте комфортные условия для сна и отдыха ребёнка.</a:t>
            </a:r>
          </a:p>
          <a:p>
            <a:r>
              <a:rPr lang="ru-RU" sz="2000" dirty="0">
                <a:latin typeface="Comic Sans MS" pitchFamily="66" charset="0"/>
              </a:rPr>
              <a:t>3. Обеспечьте ребёнку достаточное количество времени для игр и общения с родителями.</a:t>
            </a:r>
          </a:p>
          <a:p>
            <a:r>
              <a:rPr lang="ru-RU" sz="2000" dirty="0">
                <a:latin typeface="Comic Sans MS" pitchFamily="66" charset="0"/>
              </a:rPr>
              <a:t>4. Учитывайте индивидуальные особенности ребёнка и его потребности.</a:t>
            </a:r>
          </a:p>
          <a:p>
            <a:r>
              <a:rPr lang="ru-RU" sz="2000" dirty="0">
                <a:latin typeface="Comic Sans MS" pitchFamily="66" charset="0"/>
              </a:rPr>
              <a:t>5. Будьте последовательны в своих требованиях и не допускайте отклонений от режима без уважительных причин.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490</Words>
  <Application>Microsoft Office PowerPoint</Application>
  <PresentationFormat>Лист A4 (210x297 мм)</PresentationFormat>
  <Paragraphs>66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 Сухарева</dc:creator>
  <cp:lastModifiedBy>Татьяна</cp:lastModifiedBy>
  <cp:revision>2</cp:revision>
  <cp:lastPrinted>2026-04-05T11:47:08Z</cp:lastPrinted>
  <dcterms:created xsi:type="dcterms:W3CDTF">2025-06-07T19:16:32Z</dcterms:created>
  <dcterms:modified xsi:type="dcterms:W3CDTF">2026-04-05T11:53:03Z</dcterms:modified>
</cp:coreProperties>
</file>