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3" r:id="rId3"/>
    <p:sldId id="274" r:id="rId4"/>
    <p:sldId id="277" r:id="rId5"/>
    <p:sldId id="275" r:id="rId6"/>
    <p:sldId id="280" r:id="rId7"/>
    <p:sldId id="279" r:id="rId8"/>
    <p:sldId id="286" r:id="rId9"/>
    <p:sldId id="287" r:id="rId10"/>
    <p:sldId id="289" r:id="rId11"/>
    <p:sldId id="278" r:id="rId12"/>
    <p:sldId id="281" r:id="rId13"/>
    <p:sldId id="282" r:id="rId14"/>
    <p:sldId id="288" r:id="rId15"/>
    <p:sldId id="292" r:id="rId16"/>
    <p:sldId id="283" r:id="rId17"/>
    <p:sldId id="290" r:id="rId18"/>
    <p:sldId id="284" r:id="rId19"/>
    <p:sldId id="291" r:id="rId20"/>
    <p:sldId id="28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28.02.2022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endParaRPr lang="ru-RU" dirty="0"/>
          </a:p>
        </p:txBody>
      </p:sp>
      <p:sp>
        <p:nvSpPr>
          <p:cNvPr id="3" name="Содержимое 2"/>
          <p:cNvSpPr>
            <a:spLocks noGrp="1"/>
          </p:cNvSpPr>
          <p:nvPr>
            <p:ph idx="1"/>
          </p:nvPr>
        </p:nvSpPr>
        <p:spPr>
          <a:xfrm>
            <a:off x="1435608" y="571480"/>
            <a:ext cx="7498080" cy="5676920"/>
          </a:xfrm>
        </p:spPr>
        <p:txBody>
          <a:bodyPr/>
          <a:lstStyle/>
          <a:p>
            <a:pPr algn="ctr">
              <a:buNone/>
            </a:pPr>
            <a:r>
              <a:rPr lang="ru-RU" dirty="0" smtClean="0">
                <a:solidFill>
                  <a:srgbClr val="FF0000"/>
                </a:solidFill>
                <a:latin typeface="Times New Roman" pitchFamily="18" charset="0"/>
                <a:cs typeface="Times New Roman" pitchFamily="18" charset="0"/>
              </a:rPr>
              <a:t>Массаж нетрадиционными способами</a:t>
            </a:r>
          </a:p>
          <a:p>
            <a:endParaRPr lang="ru-RU" dirty="0">
              <a:latin typeface="Times New Roman" pitchFamily="18" charset="0"/>
              <a:cs typeface="Times New Roman" pitchFamily="18" charset="0"/>
            </a:endParaRPr>
          </a:p>
        </p:txBody>
      </p:sp>
      <p:pic>
        <p:nvPicPr>
          <p:cNvPr id="4" name="Рисунок 3" descr="D7.jpg"/>
          <p:cNvPicPr>
            <a:picLocks noChangeAspect="1"/>
          </p:cNvPicPr>
          <p:nvPr/>
        </p:nvPicPr>
        <p:blipFill>
          <a:blip r:embed="rId2"/>
          <a:stretch>
            <a:fillRect/>
          </a:stretch>
        </p:blipFill>
        <p:spPr>
          <a:xfrm>
            <a:off x="1714480" y="2000240"/>
            <a:ext cx="6731013" cy="4214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WhatsApp Image 2022-02-26 at 15.17.50.jpeg"/>
          <p:cNvPicPr>
            <a:picLocks noGrp="1" noChangeAspect="1"/>
          </p:cNvPicPr>
          <p:nvPr>
            <p:ph idx="1"/>
          </p:nvPr>
        </p:nvPicPr>
        <p:blipFill>
          <a:blip r:embed="rId2"/>
          <a:stretch>
            <a:fillRect/>
          </a:stretch>
        </p:blipFill>
        <p:spPr>
          <a:xfrm>
            <a:off x="1142977" y="395246"/>
            <a:ext cx="7858180" cy="589363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85728"/>
            <a:ext cx="7498080" cy="5962672"/>
          </a:xfrm>
        </p:spPr>
        <p:txBody>
          <a:bodyPr>
            <a:normAutofit/>
          </a:bodyPr>
          <a:lstStyle/>
          <a:p>
            <a:pPr marL="0" indent="450000" algn="just">
              <a:spcBef>
                <a:spcPts val="0"/>
              </a:spcBef>
            </a:pPr>
            <a:r>
              <a:rPr lang="ru-RU" dirty="0" smtClean="0">
                <a:latin typeface="Times New Roman" pitchFamily="18" charset="0"/>
                <a:cs typeface="Times New Roman" pitchFamily="18" charset="0"/>
              </a:rPr>
              <a:t>Японский врач </a:t>
            </a:r>
            <a:r>
              <a:rPr lang="ru-RU" dirty="0" err="1" smtClean="0">
                <a:latin typeface="Times New Roman" pitchFamily="18" charset="0"/>
                <a:cs typeface="Times New Roman" pitchFamily="18" charset="0"/>
              </a:rPr>
              <a:t>Намикоси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Токудзирро</a:t>
            </a:r>
            <a:r>
              <a:rPr lang="ru-RU" dirty="0" smtClean="0">
                <a:latin typeface="Times New Roman" pitchFamily="18" charset="0"/>
                <a:cs typeface="Times New Roman" pitchFamily="18" charset="0"/>
              </a:rPr>
              <a:t> создал </a:t>
            </a:r>
            <a:r>
              <a:rPr lang="ru-RU" dirty="0" err="1" smtClean="0">
                <a:latin typeface="Times New Roman" pitchFamily="18" charset="0"/>
                <a:cs typeface="Times New Roman" pitchFamily="18" charset="0"/>
              </a:rPr>
              <a:t>оздоравливающую</a:t>
            </a:r>
            <a:r>
              <a:rPr lang="ru-RU" dirty="0" smtClean="0">
                <a:latin typeface="Times New Roman" pitchFamily="18" charset="0"/>
                <a:cs typeface="Times New Roman" pitchFamily="18" charset="0"/>
              </a:rPr>
              <a:t> методику воздействия на руки. Он утверждал, что пальцы наделены большим количеством рецепторов, посылающих импульсы в центральную нервную систему человека. На кистях рук расположено множество </a:t>
            </a:r>
            <a:r>
              <a:rPr lang="ru-RU" dirty="0" err="1" smtClean="0">
                <a:latin typeface="Times New Roman" pitchFamily="18" charset="0"/>
                <a:cs typeface="Times New Roman" pitchFamily="18" charset="0"/>
              </a:rPr>
              <a:t>акупунктурных</a:t>
            </a:r>
            <a:r>
              <a:rPr lang="ru-RU" dirty="0" smtClean="0">
                <a:latin typeface="Times New Roman" pitchFamily="18" charset="0"/>
                <a:cs typeface="Times New Roman" pitchFamily="18" charset="0"/>
              </a:rPr>
              <a:t> точек, массируя которые можно воздействовать на внутренние органы, рефлекторно с ними связанные.</a:t>
            </a:r>
          </a:p>
          <a:p>
            <a:pPr marL="0" indent="450000" algn="just">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7498080" cy="1143000"/>
          </a:xfrm>
        </p:spPr>
        <p:txBody>
          <a:bodyPr>
            <a:normAutofit/>
          </a:bodyPr>
          <a:lstStyle/>
          <a:p>
            <a:pPr algn="ct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285852" y="285728"/>
            <a:ext cx="7498080" cy="5605482"/>
          </a:xfrm>
        </p:spPr>
        <p:txBody>
          <a:bodyPr>
            <a:normAutofit/>
          </a:bodyPr>
          <a:lstStyle/>
          <a:p>
            <a:pPr marL="0" indent="450000" algn="ctr">
              <a:spcBef>
                <a:spcPts val="0"/>
              </a:spcBef>
              <a:buNone/>
            </a:pPr>
            <a:r>
              <a:rPr lang="ru-RU" b="1" dirty="0" smtClean="0">
                <a:latin typeface="Times New Roman" pitchFamily="18" charset="0"/>
                <a:cs typeface="Times New Roman" pitchFamily="18" charset="0"/>
              </a:rPr>
              <a:t>Восточные медики установили, что:</a:t>
            </a:r>
          </a:p>
          <a:p>
            <a:pPr marL="0" indent="450000" algn="just">
              <a:spcBef>
                <a:spcPts val="0"/>
              </a:spcBef>
            </a:pPr>
            <a:r>
              <a:rPr lang="ru-RU" dirty="0" smtClean="0">
                <a:latin typeface="Times New Roman" pitchFamily="18" charset="0"/>
                <a:cs typeface="Times New Roman" pitchFamily="18" charset="0"/>
              </a:rPr>
              <a:t>массаж большого пальца повышает функциональную активность головного мозга, </a:t>
            </a:r>
          </a:p>
          <a:p>
            <a:pPr marL="0" indent="450000" algn="just">
              <a:spcBef>
                <a:spcPts val="0"/>
              </a:spcBef>
            </a:pPr>
            <a:r>
              <a:rPr lang="ru-RU" dirty="0" smtClean="0">
                <a:latin typeface="Times New Roman" pitchFamily="18" charset="0"/>
                <a:cs typeface="Times New Roman" pitchFamily="18" charset="0"/>
              </a:rPr>
              <a:t>массаж указательного пальца положительно воздействует на состояние желудка, </a:t>
            </a:r>
          </a:p>
          <a:p>
            <a:pPr marL="0" indent="450000" algn="just">
              <a:spcBef>
                <a:spcPts val="0"/>
              </a:spcBef>
            </a:pPr>
            <a:r>
              <a:rPr lang="ru-RU" dirty="0" smtClean="0">
                <a:latin typeface="Times New Roman" pitchFamily="18" charset="0"/>
                <a:cs typeface="Times New Roman" pitchFamily="18" charset="0"/>
              </a:rPr>
              <a:t>среднего – на кишечник,</a:t>
            </a:r>
          </a:p>
          <a:p>
            <a:pPr marL="0" indent="450000" algn="just">
              <a:spcBef>
                <a:spcPts val="0"/>
              </a:spcBef>
            </a:pPr>
            <a:r>
              <a:rPr lang="ru-RU" dirty="0" smtClean="0">
                <a:latin typeface="Times New Roman" pitchFamily="18" charset="0"/>
                <a:cs typeface="Times New Roman" pitchFamily="18" charset="0"/>
              </a:rPr>
              <a:t>безымянного - на печень и почки,</a:t>
            </a:r>
          </a:p>
          <a:p>
            <a:pPr marL="0" indent="450000" algn="just">
              <a:spcBef>
                <a:spcPts val="0"/>
              </a:spcBef>
            </a:pPr>
            <a:r>
              <a:rPr lang="ru-RU" dirty="0" smtClean="0">
                <a:latin typeface="Times New Roman" pitchFamily="18" charset="0"/>
                <a:cs typeface="Times New Roman" pitchFamily="18" charset="0"/>
              </a:rPr>
              <a:t>мизинца – на сердце.</a:t>
            </a:r>
          </a:p>
          <a:p>
            <a:pPr marL="0" indent="450000" algn="just">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85728"/>
            <a:ext cx="7498080" cy="5962672"/>
          </a:xfrm>
        </p:spPr>
        <p:txBody>
          <a:bodyPr>
            <a:normAutofit/>
          </a:bodyPr>
          <a:lstStyle/>
          <a:p>
            <a:pPr marL="0" indent="450000" algn="just">
              <a:spcBef>
                <a:spcPts val="0"/>
              </a:spcBef>
              <a:buNone/>
            </a:pPr>
            <a:r>
              <a:rPr lang="ru-RU" dirty="0" smtClean="0">
                <a:latin typeface="Times New Roman" pitchFamily="18" charset="0"/>
                <a:cs typeface="Times New Roman" pitchFamily="18" charset="0"/>
              </a:rPr>
              <a:t>   Массаж ладоней и пальцев можно выполнять различными предметами.</a:t>
            </a:r>
          </a:p>
          <a:p>
            <a:pPr marL="0" indent="450000" algn="just">
              <a:spcBef>
                <a:spcPts val="0"/>
              </a:spcBef>
              <a:buNone/>
            </a:pPr>
            <a:r>
              <a:rPr lang="ru-RU" dirty="0" smtClean="0">
                <a:latin typeface="Times New Roman" pitchFamily="18" charset="0"/>
                <a:cs typeface="Times New Roman" pitchFamily="18" charset="0"/>
              </a:rPr>
              <a:t>   Лучше всего начинать с использования специальных мячиков с резиновыми шипами. </a:t>
            </a:r>
          </a:p>
          <a:p>
            <a:pPr marL="0" indent="450000" algn="just">
              <a:spcBef>
                <a:spcPts val="0"/>
              </a:spcBef>
            </a:pPr>
            <a:endParaRPr lang="ru-RU" dirty="0">
              <a:latin typeface="Times New Roman" pitchFamily="18" charset="0"/>
              <a:cs typeface="Times New Roman" pitchFamily="18" charset="0"/>
            </a:endParaRPr>
          </a:p>
        </p:txBody>
      </p:sp>
      <p:pic>
        <p:nvPicPr>
          <p:cNvPr id="4" name="Рисунок 3" descr="790850684_w640_h640_myach-massazhnyj-s.jpg"/>
          <p:cNvPicPr>
            <a:picLocks noChangeAspect="1"/>
          </p:cNvPicPr>
          <p:nvPr/>
        </p:nvPicPr>
        <p:blipFill>
          <a:blip r:embed="rId2"/>
          <a:stretch>
            <a:fillRect/>
          </a:stretch>
        </p:blipFill>
        <p:spPr>
          <a:xfrm>
            <a:off x="2571736" y="2928935"/>
            <a:ext cx="5072098" cy="3071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428604"/>
            <a:ext cx="7498080" cy="5819796"/>
          </a:xfrm>
        </p:spPr>
        <p:txBody>
          <a:bodyPr>
            <a:normAutofit lnSpcReduction="10000"/>
          </a:bodyPr>
          <a:lstStyle/>
          <a:p>
            <a:pPr marL="0" indent="450000" algn="just">
              <a:spcBef>
                <a:spcPts val="0"/>
              </a:spcBef>
              <a:buNone/>
            </a:pPr>
            <a:r>
              <a:rPr lang="ru-RU" dirty="0" smtClean="0">
                <a:latin typeface="Times New Roman" pitchFamily="18" charset="0"/>
                <a:cs typeface="Times New Roman" pitchFamily="18" charset="0"/>
              </a:rPr>
              <a:t>   Шипы на поверхности мячей при перекатывании воздействуют: </a:t>
            </a:r>
          </a:p>
          <a:p>
            <a:pPr marL="0" indent="450000" algn="just">
              <a:spcBef>
                <a:spcPts val="0"/>
              </a:spcBef>
            </a:pPr>
            <a:r>
              <a:rPr lang="ru-RU" dirty="0" smtClean="0">
                <a:latin typeface="Times New Roman" pitchFamily="18" charset="0"/>
                <a:cs typeface="Times New Roman" pitchFamily="18" charset="0"/>
              </a:rPr>
              <a:t>на нервные окончания, </a:t>
            </a:r>
          </a:p>
          <a:p>
            <a:pPr marL="0" indent="450000" algn="just">
              <a:spcBef>
                <a:spcPts val="0"/>
              </a:spcBef>
            </a:pPr>
            <a:r>
              <a:rPr lang="ru-RU" dirty="0" smtClean="0">
                <a:latin typeface="Times New Roman" pitchFamily="18" charset="0"/>
                <a:cs typeface="Times New Roman" pitchFamily="18" charset="0"/>
              </a:rPr>
              <a:t>улучшают приток крови и стимулируют кровообращение, </a:t>
            </a:r>
          </a:p>
          <a:p>
            <a:pPr marL="0" indent="450000" algn="just">
              <a:spcBef>
                <a:spcPts val="0"/>
              </a:spcBef>
            </a:pPr>
            <a:r>
              <a:rPr lang="ru-RU" dirty="0" smtClean="0">
                <a:latin typeface="Times New Roman" pitchFamily="18" charset="0"/>
                <a:cs typeface="Times New Roman" pitchFamily="18" charset="0"/>
              </a:rPr>
              <a:t>служат для релаксации мышечных тканей.</a:t>
            </a:r>
          </a:p>
          <a:p>
            <a:pPr marL="0" indent="450000" algn="just">
              <a:spcBef>
                <a:spcPts val="0"/>
              </a:spcBef>
            </a:pPr>
            <a:r>
              <a:rPr lang="ru-RU" dirty="0" smtClean="0">
                <a:latin typeface="Times New Roman" pitchFamily="18" charset="0"/>
                <a:cs typeface="Times New Roman" pitchFamily="18" charset="0"/>
              </a:rPr>
              <a:t> Мячики умещаются в детской ладошке, - незаменимый предмет для </a:t>
            </a:r>
            <a:r>
              <a:rPr lang="ru-RU" dirty="0" err="1" smtClean="0">
                <a:latin typeface="Times New Roman" pitchFamily="18" charset="0"/>
                <a:cs typeface="Times New Roman" pitchFamily="18" charset="0"/>
              </a:rPr>
              <a:t>самомассажа</a:t>
            </a:r>
            <a:r>
              <a:rPr lang="ru-RU" dirty="0" smtClean="0">
                <a:latin typeface="Times New Roman" pitchFamily="18" charset="0"/>
                <a:cs typeface="Times New Roman" pitchFamily="18" charset="0"/>
              </a:rPr>
              <a:t>. Дети с удовольствие выполняют несложные комплексы упражнения.</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e36ea8f-a2c8-48a2-a3d0-98705d5ff637.jpg"/>
          <p:cNvPicPr>
            <a:picLocks noGrp="1" noChangeAspect="1"/>
          </p:cNvPicPr>
          <p:nvPr>
            <p:ph idx="1"/>
          </p:nvPr>
        </p:nvPicPr>
        <p:blipFill>
          <a:blip r:embed="rId2"/>
          <a:stretch>
            <a:fillRect/>
          </a:stretch>
        </p:blipFill>
        <p:spPr>
          <a:xfrm>
            <a:off x="500034" y="3357562"/>
            <a:ext cx="4230699" cy="3173024"/>
          </a:xfrm>
        </p:spPr>
      </p:pic>
      <p:pic>
        <p:nvPicPr>
          <p:cNvPr id="6" name="Рисунок 5" descr="6ecaaa4d-2968-49b8-a15d-e86a3b4cb5a1.jpg"/>
          <p:cNvPicPr>
            <a:picLocks noChangeAspect="1"/>
          </p:cNvPicPr>
          <p:nvPr/>
        </p:nvPicPr>
        <p:blipFill>
          <a:blip r:embed="rId3"/>
          <a:stretch>
            <a:fillRect/>
          </a:stretch>
        </p:blipFill>
        <p:spPr>
          <a:xfrm>
            <a:off x="4762502" y="142852"/>
            <a:ext cx="4191030" cy="3143272"/>
          </a:xfrm>
          <a:prstGeom prst="rect">
            <a:avLst/>
          </a:prstGeom>
        </p:spPr>
      </p:pic>
      <p:pic>
        <p:nvPicPr>
          <p:cNvPr id="8" name="Рисунок 7" descr="a7a6d4c8-6327-4f2c-a591-25e4c8f18ff7.jpg"/>
          <p:cNvPicPr>
            <a:picLocks noChangeAspect="1"/>
          </p:cNvPicPr>
          <p:nvPr/>
        </p:nvPicPr>
        <p:blipFill>
          <a:blip r:embed="rId4"/>
          <a:stretch>
            <a:fillRect/>
          </a:stretch>
        </p:blipFill>
        <p:spPr>
          <a:xfrm>
            <a:off x="500034" y="142852"/>
            <a:ext cx="4143404" cy="3107554"/>
          </a:xfrm>
          <a:prstGeom prst="rect">
            <a:avLst/>
          </a:prstGeom>
        </p:spPr>
      </p:pic>
      <p:pic>
        <p:nvPicPr>
          <p:cNvPr id="9" name="Рисунок 8" descr="c689995a-9b6e-4f73-bd8f-503c83e4705c.jpg"/>
          <p:cNvPicPr>
            <a:picLocks noChangeAspect="1"/>
          </p:cNvPicPr>
          <p:nvPr/>
        </p:nvPicPr>
        <p:blipFill>
          <a:blip r:embed="rId5"/>
          <a:stretch>
            <a:fillRect/>
          </a:stretch>
        </p:blipFill>
        <p:spPr>
          <a:xfrm>
            <a:off x="4762470" y="3321818"/>
            <a:ext cx="4238686" cy="31790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Массаж карандашами</a:t>
            </a:r>
            <a:endParaRPr lang="ru-RU" dirty="0">
              <a:solidFill>
                <a:srgbClr val="FF0000"/>
              </a:solidFill>
            </a:endParaRPr>
          </a:p>
        </p:txBody>
      </p:sp>
      <p:sp>
        <p:nvSpPr>
          <p:cNvPr id="3" name="Содержимое 2"/>
          <p:cNvSpPr>
            <a:spLocks noGrp="1"/>
          </p:cNvSpPr>
          <p:nvPr>
            <p:ph idx="1"/>
          </p:nvPr>
        </p:nvSpPr>
        <p:spPr>
          <a:xfrm>
            <a:off x="1435608" y="1447800"/>
            <a:ext cx="6279664" cy="2981332"/>
          </a:xfrm>
        </p:spPr>
        <p:txBody>
          <a:bodyPr>
            <a:normAutofit fontScale="77500" lnSpcReduction="20000"/>
          </a:bodyPr>
          <a:lstStyle/>
          <a:p>
            <a:pPr marL="0" indent="-450000" algn="just">
              <a:spcBef>
                <a:spcPts val="0"/>
              </a:spcBef>
              <a:buNone/>
            </a:pPr>
            <a:r>
              <a:rPr lang="ru-RU" dirty="0" smtClean="0">
                <a:latin typeface="Times New Roman" pitchFamily="18" charset="0"/>
                <a:cs typeface="Times New Roman" pitchFamily="18" charset="0"/>
              </a:rPr>
              <a:t>    Эффективные упражнения для стимулирующего пальчикового массажа можно выполнять с помощью хорошо знакомого детям предмета — карандаша. В зависимости от поставленной задачи применяются толстый шестигранный, толстый круглый, тонкий круглый, короткий либо длинный тяжелый карандаши.</a:t>
            </a:r>
          </a:p>
          <a:p>
            <a:pPr marL="0" indent="-450000" algn="just">
              <a:spcBef>
                <a:spcPts val="0"/>
              </a:spcBef>
            </a:pPr>
            <a:endParaRPr lang="ru-RU" dirty="0">
              <a:latin typeface="Times New Roman" pitchFamily="18" charset="0"/>
              <a:cs typeface="Times New Roman" pitchFamily="18" charset="0"/>
            </a:endParaRPr>
          </a:p>
        </p:txBody>
      </p:sp>
      <p:pic>
        <p:nvPicPr>
          <p:cNvPr id="4" name="Рисунок 3" descr="pencil-clip-art-7.png"/>
          <p:cNvPicPr>
            <a:picLocks noChangeAspect="1"/>
          </p:cNvPicPr>
          <p:nvPr/>
        </p:nvPicPr>
        <p:blipFill>
          <a:blip r:embed="rId2"/>
          <a:stretch>
            <a:fillRect/>
          </a:stretch>
        </p:blipFill>
        <p:spPr>
          <a:xfrm>
            <a:off x="3571868" y="3643314"/>
            <a:ext cx="5429288" cy="30916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4b22c8f4-1960-4961-b85b-cd61b5e35ffd.jpg"/>
          <p:cNvPicPr>
            <a:picLocks noGrp="1" noChangeAspect="1"/>
          </p:cNvPicPr>
          <p:nvPr>
            <p:ph idx="1"/>
          </p:nvPr>
        </p:nvPicPr>
        <p:blipFill>
          <a:blip r:embed="rId2"/>
          <a:stretch>
            <a:fillRect/>
          </a:stretch>
        </p:blipFill>
        <p:spPr>
          <a:xfrm>
            <a:off x="4857752" y="142852"/>
            <a:ext cx="4165611" cy="3124208"/>
          </a:xfrm>
        </p:spPr>
      </p:pic>
      <p:pic>
        <p:nvPicPr>
          <p:cNvPr id="6" name="Рисунок 5" descr="52c9d013-96fa-42b7-b2f1-55e1446a8d95.jpg"/>
          <p:cNvPicPr>
            <a:picLocks noChangeAspect="1"/>
          </p:cNvPicPr>
          <p:nvPr/>
        </p:nvPicPr>
        <p:blipFill>
          <a:blip r:embed="rId3"/>
          <a:stretch>
            <a:fillRect/>
          </a:stretch>
        </p:blipFill>
        <p:spPr>
          <a:xfrm>
            <a:off x="642910" y="214290"/>
            <a:ext cx="4095746" cy="3071810"/>
          </a:xfrm>
          <a:prstGeom prst="rect">
            <a:avLst/>
          </a:prstGeom>
        </p:spPr>
      </p:pic>
      <p:pic>
        <p:nvPicPr>
          <p:cNvPr id="7" name="Рисунок 6" descr="72ff11b3-c2b7-48b4-8bd8-d3fc0bc9e933.jpg"/>
          <p:cNvPicPr>
            <a:picLocks noChangeAspect="1"/>
          </p:cNvPicPr>
          <p:nvPr/>
        </p:nvPicPr>
        <p:blipFill>
          <a:blip r:embed="rId4"/>
          <a:stretch>
            <a:fillRect/>
          </a:stretch>
        </p:blipFill>
        <p:spPr>
          <a:xfrm>
            <a:off x="642910" y="3357562"/>
            <a:ext cx="4119559" cy="3089670"/>
          </a:xfrm>
          <a:prstGeom prst="rect">
            <a:avLst/>
          </a:prstGeom>
        </p:spPr>
      </p:pic>
      <p:pic>
        <p:nvPicPr>
          <p:cNvPr id="8" name="Рисунок 7" descr="769d9ee7-1ddc-48f7-8bda-454fcbb6beec.jpg"/>
          <p:cNvPicPr>
            <a:picLocks noChangeAspect="1"/>
          </p:cNvPicPr>
          <p:nvPr/>
        </p:nvPicPr>
        <p:blipFill>
          <a:blip r:embed="rId5"/>
          <a:stretch>
            <a:fillRect/>
          </a:stretch>
        </p:blipFill>
        <p:spPr>
          <a:xfrm>
            <a:off x="4857752" y="3357562"/>
            <a:ext cx="4143404" cy="3107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Массаж бельевой прищепкой</a:t>
            </a:r>
            <a:endParaRPr lang="ru-RU" b="1" dirty="0">
              <a:solidFill>
                <a:srgbClr val="FF0000"/>
              </a:solidFill>
            </a:endParaRPr>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   Бельевой прищепкой    поочередно </a:t>
            </a:r>
            <a:r>
              <a:rPr lang="ru-RU" i="1" dirty="0" smtClean="0">
                <a:latin typeface="Times New Roman" pitchFamily="18" charset="0"/>
                <a:cs typeface="Times New Roman" pitchFamily="18" charset="0"/>
              </a:rPr>
              <a:t>«кусаем»</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ногтевые фаланги</a:t>
            </a:r>
            <a:r>
              <a:rPr lang="ru-RU" dirty="0" smtClean="0">
                <a:latin typeface="Times New Roman" pitchFamily="18" charset="0"/>
                <a:cs typeface="Times New Roman" pitchFamily="18" charset="0"/>
              </a:rPr>
              <a:t>: от указательного к мизинцу и обратно.  Необходимо проверить, чтобы прищепки были не слишком тугие.</a:t>
            </a:r>
            <a:endParaRPr lang="ru-RU" dirty="0">
              <a:latin typeface="Times New Roman" pitchFamily="18" charset="0"/>
              <a:cs typeface="Times New Roman" pitchFamily="18" charset="0"/>
            </a:endParaRPr>
          </a:p>
        </p:txBody>
      </p:sp>
      <p:pic>
        <p:nvPicPr>
          <p:cNvPr id="4" name="Рисунок 3" descr="14hq.jpg"/>
          <p:cNvPicPr>
            <a:picLocks noChangeAspect="1"/>
          </p:cNvPicPr>
          <p:nvPr/>
        </p:nvPicPr>
        <p:blipFill>
          <a:blip r:embed="rId2"/>
          <a:stretch>
            <a:fillRect/>
          </a:stretch>
        </p:blipFill>
        <p:spPr>
          <a:xfrm>
            <a:off x="3571868" y="3929066"/>
            <a:ext cx="4432141" cy="25003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92a4c74-6c9e-4cf0-ac0a-cfe471cccaa6.jpg"/>
          <p:cNvPicPr>
            <a:picLocks noGrp="1" noChangeAspect="1"/>
          </p:cNvPicPr>
          <p:nvPr>
            <p:ph idx="1"/>
          </p:nvPr>
        </p:nvPicPr>
        <p:blipFill>
          <a:blip r:embed="rId2"/>
          <a:stretch>
            <a:fillRect/>
          </a:stretch>
        </p:blipFill>
        <p:spPr>
          <a:xfrm>
            <a:off x="4762502" y="0"/>
            <a:ext cx="4381498" cy="3286124"/>
          </a:xfrm>
        </p:spPr>
      </p:pic>
      <p:pic>
        <p:nvPicPr>
          <p:cNvPr id="6" name="Рисунок 5" descr="38bafe36-b1f3-4c10-9521-578a22366c78.jpg"/>
          <p:cNvPicPr>
            <a:picLocks noChangeAspect="1"/>
          </p:cNvPicPr>
          <p:nvPr/>
        </p:nvPicPr>
        <p:blipFill>
          <a:blip r:embed="rId3"/>
          <a:stretch>
            <a:fillRect/>
          </a:stretch>
        </p:blipFill>
        <p:spPr>
          <a:xfrm>
            <a:off x="357158" y="0"/>
            <a:ext cx="4381499" cy="3286124"/>
          </a:xfrm>
          <a:prstGeom prst="rect">
            <a:avLst/>
          </a:prstGeom>
        </p:spPr>
      </p:pic>
      <p:pic>
        <p:nvPicPr>
          <p:cNvPr id="8" name="Рисунок 7" descr="780aff46-926d-4031-b37b-37083334592e.jpg"/>
          <p:cNvPicPr>
            <a:picLocks noChangeAspect="1"/>
          </p:cNvPicPr>
          <p:nvPr/>
        </p:nvPicPr>
        <p:blipFill>
          <a:blip r:embed="rId4"/>
          <a:stretch>
            <a:fillRect/>
          </a:stretch>
        </p:blipFill>
        <p:spPr>
          <a:xfrm>
            <a:off x="4714876" y="3428999"/>
            <a:ext cx="4429124" cy="3321843"/>
          </a:xfrm>
          <a:prstGeom prst="rect">
            <a:avLst/>
          </a:prstGeom>
        </p:spPr>
      </p:pic>
      <p:pic>
        <p:nvPicPr>
          <p:cNvPr id="9" name="Рисунок 8" descr="a1beb19c-30df-4dce-a494-b19c37fcd8b9.jpg"/>
          <p:cNvPicPr>
            <a:picLocks noChangeAspect="1"/>
          </p:cNvPicPr>
          <p:nvPr/>
        </p:nvPicPr>
        <p:blipFill>
          <a:blip r:embed="rId5"/>
          <a:stretch>
            <a:fillRect/>
          </a:stretch>
        </p:blipFill>
        <p:spPr>
          <a:xfrm>
            <a:off x="285720" y="3357562"/>
            <a:ext cx="4381499" cy="32861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142852"/>
            <a:ext cx="7500990" cy="5786478"/>
          </a:xfrm>
        </p:spPr>
        <p:txBody>
          <a:bodyPr>
            <a:normAutofit fontScale="85000" lnSpcReduction="10000"/>
          </a:bodyPr>
          <a:lstStyle/>
          <a:p>
            <a:pPr marL="0" indent="-450000" algn="just">
              <a:lnSpc>
                <a:spcPct val="120000"/>
              </a:lnSpc>
              <a:spcBef>
                <a:spcPts val="0"/>
              </a:spcBef>
            </a:pPr>
            <a:r>
              <a:rPr lang="ru-RU" dirty="0" smtClean="0">
                <a:latin typeface="Times New Roman" pitchFamily="18" charset="0"/>
                <a:cs typeface="Times New Roman" pitchFamily="18" charset="0"/>
              </a:rPr>
              <a:t>Одной из основных задач, стоящих перед педагогами, является воспитание здорового подрастающего поколения. В последние годы наблюдается ухудшение состояния здоровья детей. Это обусловлено многими факторами. Поэтому возникла необходимость оздоровления детей, создание </a:t>
            </a:r>
            <a:r>
              <a:rPr lang="ru-RU" dirty="0" err="1" smtClean="0">
                <a:latin typeface="Times New Roman" pitchFamily="18" charset="0"/>
                <a:cs typeface="Times New Roman" pitchFamily="18" charset="0"/>
              </a:rPr>
              <a:t>здоровьесберегающих</a:t>
            </a:r>
            <a:r>
              <a:rPr lang="ru-RU" dirty="0" smtClean="0">
                <a:latin typeface="Times New Roman" pitchFamily="18" charset="0"/>
                <a:cs typeface="Times New Roman" pitchFamily="18" charset="0"/>
              </a:rPr>
              <a:t> технологий для решения этой проблемы.</a:t>
            </a:r>
          </a:p>
          <a:p>
            <a:pPr marL="0" indent="-450000" algn="just">
              <a:lnSpc>
                <a:spcPct val="120000"/>
              </a:lnSpc>
              <a:spcBef>
                <a:spcPts val="0"/>
              </a:spcBef>
            </a:pPr>
            <a:r>
              <a:rPr lang="ru-RU" dirty="0" smtClean="0">
                <a:latin typeface="Times New Roman" pitchFamily="18" charset="0"/>
                <a:cs typeface="Times New Roman" pitchFamily="18" charset="0"/>
              </a:rPr>
              <a:t>В последнее время в дошкольных учреждениях все чаще стали применять нетрадиционные методы. К ним относятся массаж и </a:t>
            </a:r>
            <a:r>
              <a:rPr lang="ru-RU" dirty="0" err="1" smtClean="0">
                <a:latin typeface="Times New Roman" pitchFamily="18" charset="0"/>
                <a:cs typeface="Times New Roman" pitchFamily="18" charset="0"/>
              </a:rPr>
              <a:t>самомассаж</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357166"/>
            <a:ext cx="7498080" cy="5891234"/>
          </a:xfrm>
        </p:spPr>
        <p:txBody>
          <a:bodyPr>
            <a:normAutofit fontScale="77500" lnSpcReduction="20000"/>
          </a:bodyPr>
          <a:lstStyle/>
          <a:p>
            <a:pPr marL="0" indent="450000" algn="just">
              <a:spcBef>
                <a:spcPts val="0"/>
              </a:spcBef>
            </a:pPr>
            <a:r>
              <a:rPr lang="ru-RU" dirty="0" smtClean="0">
                <a:latin typeface="Times New Roman" pitchFamily="18" charset="0"/>
                <a:cs typeface="Times New Roman" pitchFamily="18" charset="0"/>
              </a:rPr>
              <a:t>Таким образом, овладеть основными навыками </a:t>
            </a:r>
            <a:r>
              <a:rPr lang="ru-RU" dirty="0" err="1" smtClean="0">
                <a:latin typeface="Times New Roman" pitchFamily="18" charset="0"/>
                <a:cs typeface="Times New Roman" pitchFamily="18" charset="0"/>
              </a:rPr>
              <a:t>самомассажа</a:t>
            </a:r>
            <a:r>
              <a:rPr lang="ru-RU" dirty="0" smtClean="0">
                <a:latin typeface="Times New Roman" pitchFamily="18" charset="0"/>
                <a:cs typeface="Times New Roman" pitchFamily="18" charset="0"/>
              </a:rPr>
              <a:t> - для дошкольников один из способов приобщиться к здоровому образу жизни.  </a:t>
            </a:r>
          </a:p>
          <a:p>
            <a:pPr marL="0" indent="450000" algn="just">
              <a:spcBef>
                <a:spcPts val="0"/>
              </a:spcBef>
            </a:pPr>
            <a:r>
              <a:rPr lang="ru-RU" dirty="0" err="1" smtClean="0">
                <a:latin typeface="Times New Roman" pitchFamily="18" charset="0"/>
                <a:cs typeface="Times New Roman" pitchFamily="18" charset="0"/>
              </a:rPr>
              <a:t>Самомассаж</a:t>
            </a:r>
            <a:r>
              <a:rPr lang="ru-RU" dirty="0" smtClean="0">
                <a:latin typeface="Times New Roman" pitchFamily="18" charset="0"/>
                <a:cs typeface="Times New Roman" pitchFamily="18" charset="0"/>
              </a:rPr>
              <a:t> для детей – точечный, с использованием массажных мячиков, деталей конструктора, даже бумаги,  «сухого» бассейна, </a:t>
            </a:r>
            <a:r>
              <a:rPr lang="ru-RU" dirty="0" err="1" smtClean="0">
                <a:latin typeface="Times New Roman" pitchFamily="18" charset="0"/>
                <a:cs typeface="Times New Roman" pitchFamily="18" charset="0"/>
              </a:rPr>
              <a:t>самомассаж</a:t>
            </a:r>
            <a:r>
              <a:rPr lang="ru-RU" dirty="0" smtClean="0">
                <a:latin typeface="Times New Roman" pitchFamily="18" charset="0"/>
                <a:cs typeface="Times New Roman" pitchFamily="18" charset="0"/>
              </a:rPr>
              <a:t> кистей и пальцев рук грецкими орехами, карандашами, массажными щетками, каштанами, воздушными шарами, использование природного материала (шишки, орехи, крупы, семена растений, песок, камни), применение различных бытовых предметов (прищепки, ложки, щетки, расчески, бигуди, резинки для волос и многое другое), – прекрасный способ расслабить мышцы и избавиться от нервно-эмоционального напряжения в забавной игровой форме.</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7790712" cy="6034110"/>
          </a:xfrm>
        </p:spPr>
        <p:txBody>
          <a:bodyPr>
            <a:normAutofit/>
          </a:bodyPr>
          <a:lstStyle/>
          <a:p>
            <a:pPr marL="720000" indent="450000" algn="just">
              <a:spcBef>
                <a:spcPts val="0"/>
              </a:spcBef>
              <a:buNone/>
            </a:pPr>
            <a:r>
              <a:rPr lang="ru-RU" b="1" dirty="0" smtClean="0">
                <a:solidFill>
                  <a:srgbClr val="FF0000"/>
                </a:solidFill>
                <a:latin typeface="Times New Roman" pitchFamily="18" charset="0"/>
                <a:cs typeface="Times New Roman" pitchFamily="18" charset="0"/>
              </a:rPr>
              <a:t>   Игровой </a:t>
            </a:r>
            <a:r>
              <a:rPr lang="ru-RU" b="1" dirty="0" err="1" smtClean="0">
                <a:solidFill>
                  <a:srgbClr val="FF0000"/>
                </a:solidFill>
                <a:latin typeface="Times New Roman" pitchFamily="18" charset="0"/>
                <a:cs typeface="Times New Roman" pitchFamily="18" charset="0"/>
              </a:rPr>
              <a:t>самомассаж</a:t>
            </a:r>
            <a:r>
              <a:rPr lang="ru-RU" b="1"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 нетрадиционный вид упражнений, помогающий естественно развиваться организму ребенка, морфологически и функционально совершенствоваться его отдельным органам и системам.</a:t>
            </a:r>
          </a:p>
          <a:p>
            <a:pPr marL="720000" indent="450000" algn="just">
              <a:spcBef>
                <a:spcPts val="0"/>
              </a:spcBef>
              <a:buNone/>
            </a:pPr>
            <a:r>
              <a:rPr lang="ru-RU" dirty="0" smtClean="0">
                <a:latin typeface="Times New Roman" pitchFamily="18" charset="0"/>
                <a:cs typeface="Times New Roman" pitchFamily="18" charset="0"/>
              </a:rPr>
              <a:t>    Такие упражнения способствуют формированию у ребенка сознательного стремления к здоровью, развивая навык собственного оздоровления.</a:t>
            </a:r>
          </a:p>
          <a:p>
            <a:pPr marL="720000" indent="450000" algn="just">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7715304" cy="6072230"/>
          </a:xfrm>
        </p:spPr>
        <p:txBody>
          <a:bodyPr/>
          <a:lstStyle/>
          <a:p>
            <a:pPr marL="0" indent="450000" algn="just">
              <a:spcBef>
                <a:spcPts val="0"/>
              </a:spcBef>
            </a:pPr>
            <a:r>
              <a:rPr lang="ru-RU" dirty="0" smtClean="0">
                <a:latin typeface="Times New Roman" pitchFamily="18" charset="0"/>
                <a:cs typeface="Times New Roman" pitchFamily="18" charset="0"/>
              </a:rPr>
              <a:t>Перед проведением массажа педагогу следует попробовать выполнить все упражнения самому. В этом случае на занятии дети легко их исполнят по показу.</a:t>
            </a:r>
          </a:p>
          <a:p>
            <a:pPr marL="0" indent="450000" algn="just">
              <a:spcBef>
                <a:spcPts val="0"/>
              </a:spcBef>
            </a:pPr>
            <a:r>
              <a:rPr lang="ru-RU" dirty="0" smtClean="0">
                <a:latin typeface="Times New Roman" pitchFamily="18" charset="0"/>
                <a:cs typeface="Times New Roman" pitchFamily="18" charset="0"/>
              </a:rPr>
              <a:t>Для того чтобы выработать у детей хорошую привычку делать массаж регулярно, он не должен быть для них утомительным.</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
            </a:r>
            <a:br>
              <a:rPr lang="ru-RU" b="1" dirty="0" smtClean="0">
                <a:solidFill>
                  <a:srgbClr val="FF0000"/>
                </a:solidFill>
              </a:rPr>
            </a:br>
            <a:r>
              <a:rPr lang="ru-RU" b="1" dirty="0" err="1" smtClean="0">
                <a:solidFill>
                  <a:srgbClr val="FF0000"/>
                </a:solidFill>
              </a:rPr>
              <a:t>Самомассаж</a:t>
            </a:r>
            <a:r>
              <a:rPr lang="ru-RU" b="1" dirty="0" smtClean="0">
                <a:solidFill>
                  <a:srgbClr val="FF0000"/>
                </a:solidFill>
              </a:rPr>
              <a:t> лица для детей</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p:txBody>
          <a:bodyPr/>
          <a:lstStyle/>
          <a:p>
            <a:pPr marL="0" indent="450000" algn="just">
              <a:spcBef>
                <a:spcPts val="0"/>
              </a:spcBef>
            </a:pPr>
            <a:r>
              <a:rPr lang="ru-RU" dirty="0" smtClean="0">
                <a:latin typeface="Times New Roman" pitchFamily="18" charset="0"/>
                <a:cs typeface="Times New Roman" pitchFamily="18" charset="0"/>
              </a:rPr>
              <a:t>Цель массажа – предотвратить простудные заболевания, научиться управлять мимикой лица. Выполняется в игровой форме, имитируя работу скульптора.</a:t>
            </a:r>
          </a:p>
          <a:p>
            <a:pPr marL="0" indent="450000" algn="just">
              <a:spcBef>
                <a:spcPts val="0"/>
              </a:spcBef>
            </a:pPr>
            <a:r>
              <a:rPr lang="ru-RU" dirty="0" smtClean="0">
                <a:latin typeface="Times New Roman" pitchFamily="18" charset="0"/>
                <a:cs typeface="Times New Roman" pitchFamily="18" charset="0"/>
              </a:rPr>
              <a:t>Массаж лица можно выполнять  разными предметами, например ложками.</a:t>
            </a:r>
          </a:p>
          <a:p>
            <a:pPr marL="0" indent="450000" algn="just">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Массаж ложками</a:t>
            </a:r>
            <a:endParaRPr lang="ru-RU" dirty="0">
              <a:solidFill>
                <a:srgbClr val="FF0000"/>
              </a:solidFill>
            </a:endParaRPr>
          </a:p>
        </p:txBody>
      </p:sp>
      <p:sp>
        <p:nvSpPr>
          <p:cNvPr id="3" name="Содержимое 2"/>
          <p:cNvSpPr>
            <a:spLocks noGrp="1"/>
          </p:cNvSpPr>
          <p:nvPr>
            <p:ph idx="1"/>
          </p:nvPr>
        </p:nvSpPr>
        <p:spPr>
          <a:xfrm>
            <a:off x="1435608" y="1447800"/>
            <a:ext cx="7494110" cy="4624406"/>
          </a:xfrm>
        </p:spPr>
        <p:txBody>
          <a:bodyPr>
            <a:normAutofit fontScale="92500" lnSpcReduction="10000"/>
          </a:bodyPr>
          <a:lstStyle/>
          <a:p>
            <a:pPr marL="0" indent="-450000" algn="just">
              <a:spcBef>
                <a:spcPts val="0"/>
              </a:spcBef>
            </a:pPr>
            <a:r>
              <a:rPr lang="ru-RU" b="1" dirty="0" smtClean="0">
                <a:latin typeface="Times New Roman" pitchFamily="18" charset="0"/>
                <a:cs typeface="Times New Roman" pitchFamily="18" charset="0"/>
              </a:rPr>
              <a:t>Д</a:t>
            </a:r>
            <a:r>
              <a:rPr lang="ru-RU" dirty="0" smtClean="0">
                <a:latin typeface="Times New Roman" pitchFamily="18" charset="0"/>
                <a:cs typeface="Times New Roman" pitchFamily="18" charset="0"/>
              </a:rPr>
              <a:t>октор Рене Кох разработал уникальную методику массажа с помощью обычных ложек. Кох стал применять не только холодные, но и горячие ложки. Можно использовать разные ложки – например, для лица – чайные ложки. Для массажа потребуется две ложки плюс еще 1-2 на случай падения. Ложки должны быть из нержавеющей стали с минимумом украшений на черенке и круглым, не острым кончиком. </a:t>
            </a:r>
          </a:p>
          <a:p>
            <a:pPr marL="0" indent="-450000" algn="just">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Массаж ложками</a:t>
            </a:r>
          </a:p>
        </p:txBody>
      </p:sp>
      <p:sp>
        <p:nvSpPr>
          <p:cNvPr id="3" name="Содержимое 2"/>
          <p:cNvSpPr>
            <a:spLocks noGrp="1"/>
          </p:cNvSpPr>
          <p:nvPr>
            <p:ph idx="1"/>
          </p:nvPr>
        </p:nvSpPr>
        <p:spPr/>
        <p:txBody>
          <a:bodyPr>
            <a:normAutofit/>
          </a:bodyPr>
          <a:lstStyle/>
          <a:p>
            <a:pPr marL="0" indent="450000" algn="just">
              <a:spcBef>
                <a:spcPts val="0"/>
              </a:spcBef>
            </a:pPr>
            <a:r>
              <a:rPr lang="ru-RU" dirty="0" smtClean="0">
                <a:latin typeface="Times New Roman" pitchFamily="18" charset="0"/>
                <a:cs typeface="Times New Roman" pitchFamily="18" charset="0"/>
              </a:rPr>
              <a:t>помогает в формировании нужного уклада артикуляционных органов; </a:t>
            </a:r>
          </a:p>
          <a:p>
            <a:pPr marL="0" indent="450000" algn="just">
              <a:spcBef>
                <a:spcPts val="0"/>
              </a:spcBef>
            </a:pPr>
            <a:r>
              <a:rPr lang="ru-RU" dirty="0" smtClean="0">
                <a:latin typeface="Times New Roman" pitchFamily="18" charset="0"/>
                <a:cs typeface="Times New Roman" pitchFamily="18" charset="0"/>
              </a:rPr>
              <a:t>улучшает качество артикуляционных движений у ребенка; </a:t>
            </a:r>
          </a:p>
          <a:p>
            <a:pPr marL="0" indent="450000" algn="just">
              <a:spcBef>
                <a:spcPts val="0"/>
              </a:spcBef>
            </a:pPr>
            <a:r>
              <a:rPr lang="ru-RU" dirty="0" smtClean="0">
                <a:latin typeface="Times New Roman" pitchFamily="18" charset="0"/>
                <a:cs typeface="Times New Roman" pitchFamily="18" charset="0"/>
              </a:rPr>
              <a:t>помогает нормализовать тонус мимической и артикуляционной мускулатуры;</a:t>
            </a:r>
          </a:p>
          <a:p>
            <a:pPr marL="0" indent="450000" algn="just">
              <a:spcBef>
                <a:spcPts val="0"/>
              </a:spcBef>
            </a:pPr>
            <a:r>
              <a:rPr lang="ru-RU" dirty="0" smtClean="0">
                <a:latin typeface="Times New Roman" pitchFamily="18" charset="0"/>
                <a:cs typeface="Times New Roman" pitchFamily="18" charset="0"/>
              </a:rPr>
              <a:t> развивает мелкую моторику, умение ориентироваться в пространстве;</a:t>
            </a:r>
          </a:p>
          <a:p>
            <a:pPr marL="0" indent="450000" algn="just">
              <a:spcBef>
                <a:spcPts val="0"/>
              </a:spcBef>
              <a:buNone/>
            </a:pPr>
            <a:endParaRPr lang="ru-RU" dirty="0" smtClean="0">
              <a:latin typeface="Times New Roman" pitchFamily="18" charset="0"/>
              <a:cs typeface="Times New Roman" pitchFamily="18" charset="0"/>
            </a:endParaRPr>
          </a:p>
          <a:p>
            <a:pPr marL="0" indent="450000" algn="just">
              <a:spcBef>
                <a:spcPts val="0"/>
              </a:spcBef>
              <a:buNone/>
            </a:pPr>
            <a:endParaRPr lang="ru-RU" dirty="0" smtClean="0">
              <a:latin typeface="Times New Roman" pitchFamily="18" charset="0"/>
              <a:cs typeface="Times New Roman" pitchFamily="18" charset="0"/>
            </a:endParaRPr>
          </a:p>
          <a:p>
            <a:pPr marL="0" indent="450000" algn="just">
              <a:spcBef>
                <a:spcPts val="0"/>
              </a:spcBef>
              <a:buNone/>
            </a:pPr>
            <a:endParaRPr lang="ru-RU"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214290"/>
            <a:ext cx="7498080" cy="6086484"/>
          </a:xfrm>
        </p:spPr>
        <p:txBody>
          <a:bodyPr>
            <a:normAutofit/>
          </a:bodyPr>
          <a:lstStyle/>
          <a:p>
            <a:pPr marL="0" indent="450000" algn="just">
              <a:spcBef>
                <a:spcPts val="0"/>
              </a:spcBef>
              <a:buNone/>
            </a:pPr>
            <a:r>
              <a:rPr lang="ru-RU" sz="2400" dirty="0" smtClean="0">
                <a:latin typeface="Times New Roman" pitchFamily="18" charset="0"/>
                <a:cs typeface="Times New Roman" pitchFamily="18" charset="0"/>
              </a:rPr>
              <a:t>    Перед началом обучения </a:t>
            </a:r>
            <a:r>
              <a:rPr lang="ru-RU" sz="2400" dirty="0" err="1" smtClean="0">
                <a:latin typeface="Times New Roman" pitchFamily="18" charset="0"/>
                <a:cs typeface="Times New Roman" pitchFamily="18" charset="0"/>
              </a:rPr>
              <a:t>самомассажу</a:t>
            </a:r>
            <a:r>
              <a:rPr lang="ru-RU" sz="2400" dirty="0" smtClean="0">
                <a:latin typeface="Times New Roman" pitchFamily="18" charset="0"/>
                <a:cs typeface="Times New Roman" pitchFamily="18" charset="0"/>
              </a:rPr>
              <a:t> расскажите ребенку о частях ложки. Показывайте их на большой ложке, а ребенок пусть повторяет. Две главные части ложки – это черпак и черенок. У черпака есть ямка, горка, боковые края и кончик.</a:t>
            </a:r>
          </a:p>
          <a:p>
            <a:pPr marL="0" indent="450000" algn="just">
              <a:spcBef>
                <a:spcPts val="0"/>
              </a:spcBef>
              <a:buNone/>
            </a:pPr>
            <a:endParaRPr lang="ru-RU" dirty="0">
              <a:latin typeface="Times New Roman" pitchFamily="18" charset="0"/>
              <a:cs typeface="Times New Roman" pitchFamily="18" charset="0"/>
            </a:endParaRPr>
          </a:p>
        </p:txBody>
      </p:sp>
      <p:pic>
        <p:nvPicPr>
          <p:cNvPr id="4" name="Рисунок 3" descr="img1_40.png"/>
          <p:cNvPicPr>
            <a:picLocks noChangeAspect="1"/>
          </p:cNvPicPr>
          <p:nvPr/>
        </p:nvPicPr>
        <p:blipFill>
          <a:blip r:embed="rId2"/>
          <a:stretch>
            <a:fillRect/>
          </a:stretch>
        </p:blipFill>
        <p:spPr>
          <a:xfrm>
            <a:off x="1357290" y="2428868"/>
            <a:ext cx="7509154" cy="3714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428604"/>
            <a:ext cx="4357718" cy="5572164"/>
          </a:xfrm>
        </p:spPr>
        <p:txBody>
          <a:bodyPr>
            <a:normAutofit fontScale="92500" lnSpcReduction="10000"/>
          </a:bodyPr>
          <a:lstStyle/>
          <a:p>
            <a:pPr>
              <a:buNone/>
            </a:pPr>
            <a:r>
              <a:rPr lang="ru-RU" dirty="0" smtClean="0">
                <a:latin typeface="Times New Roman" pitchFamily="18" charset="0"/>
                <a:cs typeface="Times New Roman" pitchFamily="18" charset="0"/>
              </a:rPr>
              <a:t>   Упражнения с ложкой</a:t>
            </a:r>
          </a:p>
          <a:p>
            <a:pPr>
              <a:buNone/>
            </a:pPr>
            <a:r>
              <a:rPr lang="ru-RU" dirty="0" smtClean="0">
                <a:latin typeface="Times New Roman" pitchFamily="18" charset="0"/>
                <a:cs typeface="Times New Roman" pitchFamily="18" charset="0"/>
              </a:rPr>
              <a:t> подробно описаны</a:t>
            </a:r>
          </a:p>
          <a:p>
            <a:pPr>
              <a:buNone/>
            </a:pPr>
            <a:r>
              <a:rPr lang="ru-RU" dirty="0" smtClean="0">
                <a:latin typeface="Times New Roman" pitchFamily="18" charset="0"/>
                <a:cs typeface="Times New Roman" pitchFamily="18" charset="0"/>
              </a:rPr>
              <a:t> известным петербургским</a:t>
            </a:r>
          </a:p>
          <a:p>
            <a:pPr>
              <a:buNone/>
            </a:pPr>
            <a:r>
              <a:rPr lang="ru-RU" dirty="0" smtClean="0">
                <a:latin typeface="Times New Roman" pitchFamily="18" charset="0"/>
                <a:cs typeface="Times New Roman" pitchFamily="18" charset="0"/>
              </a:rPr>
              <a:t> логопедом, автором</a:t>
            </a:r>
          </a:p>
          <a:p>
            <a:pPr>
              <a:buNone/>
            </a:pPr>
            <a:r>
              <a:rPr lang="ru-RU" dirty="0" smtClean="0">
                <a:latin typeface="Times New Roman" pitchFamily="18" charset="0"/>
                <a:cs typeface="Times New Roman" pitchFamily="18" charset="0"/>
              </a:rPr>
              <a:t> многих пособий по </a:t>
            </a:r>
          </a:p>
          <a:p>
            <a:pPr>
              <a:buNone/>
            </a:pPr>
            <a:r>
              <a:rPr lang="ru-RU" dirty="0" smtClean="0">
                <a:latin typeface="Times New Roman" pitchFamily="18" charset="0"/>
                <a:cs typeface="Times New Roman" pitchFamily="18" charset="0"/>
              </a:rPr>
              <a:t>логопедии и дошкольному</a:t>
            </a:r>
          </a:p>
          <a:p>
            <a:pPr>
              <a:buNone/>
            </a:pPr>
            <a:r>
              <a:rPr lang="ru-RU" dirty="0" smtClean="0">
                <a:latin typeface="Times New Roman" pitchFamily="18" charset="0"/>
                <a:cs typeface="Times New Roman" pitchFamily="18" charset="0"/>
              </a:rPr>
              <a:t> воспитанию – </a:t>
            </a:r>
          </a:p>
          <a:p>
            <a:pPr>
              <a:buNone/>
            </a:pPr>
            <a:r>
              <a:rPr lang="ru-RU" dirty="0" smtClean="0">
                <a:latin typeface="Times New Roman" pitchFamily="18" charset="0"/>
                <a:cs typeface="Times New Roman" pitchFamily="18" charset="0"/>
              </a:rPr>
              <a:t>Ольгой Игоревной </a:t>
            </a:r>
            <a:r>
              <a:rPr lang="ru-RU" dirty="0" err="1" smtClean="0">
                <a:latin typeface="Times New Roman" pitchFamily="18" charset="0"/>
                <a:cs typeface="Times New Roman" pitchFamily="18" charset="0"/>
              </a:rPr>
              <a:t>Крупенчук</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pic>
        <p:nvPicPr>
          <p:cNvPr id="4" name="Рисунок 3" descr="6041726207.jpg"/>
          <p:cNvPicPr>
            <a:picLocks noChangeAspect="1"/>
          </p:cNvPicPr>
          <p:nvPr/>
        </p:nvPicPr>
        <p:blipFill>
          <a:blip r:embed="rId2"/>
          <a:stretch>
            <a:fillRect/>
          </a:stretch>
        </p:blipFill>
        <p:spPr>
          <a:xfrm>
            <a:off x="5000628" y="973302"/>
            <a:ext cx="3662811" cy="46702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428</TotalTime>
  <Words>640</Words>
  <PresentationFormat>Экран (4:3)</PresentationFormat>
  <Paragraphs>49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Солнцестояние</vt:lpstr>
      <vt:lpstr> </vt:lpstr>
      <vt:lpstr>Слайд 2</vt:lpstr>
      <vt:lpstr>Слайд 3</vt:lpstr>
      <vt:lpstr>Слайд 4</vt:lpstr>
      <vt:lpstr> Самомассаж лица для детей </vt:lpstr>
      <vt:lpstr>Массаж ложками</vt:lpstr>
      <vt:lpstr>Массаж ложками</vt:lpstr>
      <vt:lpstr>Слайд 8</vt:lpstr>
      <vt:lpstr>Слайд 9</vt:lpstr>
      <vt:lpstr>Слайд 10</vt:lpstr>
      <vt:lpstr>Слайд 11</vt:lpstr>
      <vt:lpstr> </vt:lpstr>
      <vt:lpstr>Слайд 13</vt:lpstr>
      <vt:lpstr>Слайд 14</vt:lpstr>
      <vt:lpstr>Слайд 15</vt:lpstr>
      <vt:lpstr>Массаж карандашами</vt:lpstr>
      <vt:lpstr>Слайд 17</vt:lpstr>
      <vt:lpstr>Массаж бельевой прищепкой</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50</cp:revision>
  <dcterms:created xsi:type="dcterms:W3CDTF">2021-03-19T14:19:54Z</dcterms:created>
  <dcterms:modified xsi:type="dcterms:W3CDTF">2022-02-28T03:06:30Z</dcterms:modified>
</cp:coreProperties>
</file>