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5" r:id="rId3"/>
    <p:sldId id="264" r:id="rId4"/>
    <p:sldId id="269" r:id="rId5"/>
    <p:sldId id="268" r:id="rId6"/>
    <p:sldId id="257" r:id="rId7"/>
    <p:sldId id="261" r:id="rId8"/>
    <p:sldId id="262" r:id="rId9"/>
    <p:sldId id="266" r:id="rId10"/>
    <p:sldId id="267" r:id="rId11"/>
    <p:sldId id="270" r:id="rId12"/>
    <p:sldId id="273" r:id="rId13"/>
    <p:sldId id="272" r:id="rId14"/>
    <p:sldId id="27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D300-CAD1-4EA4-AEE7-A2CF7A3C3ED1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FD7E-1A15-490A-97E2-3ECB93D5C9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7617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D300-CAD1-4EA4-AEE7-A2CF7A3C3ED1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FD7E-1A15-490A-97E2-3ECB93D5C9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6277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D300-CAD1-4EA4-AEE7-A2CF7A3C3ED1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FD7E-1A15-490A-97E2-3ECB93D5C9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3267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D300-CAD1-4EA4-AEE7-A2CF7A3C3ED1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FD7E-1A15-490A-97E2-3ECB93D5C9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7911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D300-CAD1-4EA4-AEE7-A2CF7A3C3ED1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FD7E-1A15-490A-97E2-3ECB93D5C9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2058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D300-CAD1-4EA4-AEE7-A2CF7A3C3ED1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FD7E-1A15-490A-97E2-3ECB93D5C9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7606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D300-CAD1-4EA4-AEE7-A2CF7A3C3ED1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FD7E-1A15-490A-97E2-3ECB93D5C9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9244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D300-CAD1-4EA4-AEE7-A2CF7A3C3ED1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FD7E-1A15-490A-97E2-3ECB93D5C9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3544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D300-CAD1-4EA4-AEE7-A2CF7A3C3ED1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FD7E-1A15-490A-97E2-3ECB93D5C9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0502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D300-CAD1-4EA4-AEE7-A2CF7A3C3ED1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FD7E-1A15-490A-97E2-3ECB93D5C9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1327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D300-CAD1-4EA4-AEE7-A2CF7A3C3ED1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FD7E-1A15-490A-97E2-3ECB93D5C9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7276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7D300-CAD1-4EA4-AEE7-A2CF7A3C3ED1}" type="datetimeFigureOut">
              <a:rPr lang="ru-RU" smtClean="0"/>
              <a:pPr/>
              <a:t>04.05.2022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CFD7E-1A15-490A-97E2-3ECB93D5C9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8690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7493" y="0"/>
            <a:ext cx="9151493" cy="6858000"/>
          </a:xfrm>
        </p:spPr>
      </p:pic>
      <p:sp>
        <p:nvSpPr>
          <p:cNvPr id="5" name="TextBox 4"/>
          <p:cNvSpPr txBox="1"/>
          <p:nvPr/>
        </p:nvSpPr>
        <p:spPr>
          <a:xfrm>
            <a:off x="1403648" y="1988840"/>
            <a:ext cx="59046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effectLst/>
              </a:rPr>
              <a:t>«Что должен знать и уметь ребенок средней группы к концу</a:t>
            </a:r>
          </a:p>
          <a:p>
            <a:pPr algn="ctr"/>
            <a:r>
              <a:rPr lang="ru-RU" sz="3600" b="1" i="1" dirty="0" smtClean="0">
                <a:solidFill>
                  <a:srgbClr val="FF0000"/>
                </a:solidFill>
                <a:effectLst/>
              </a:rPr>
              <a:t> учебного года»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71736" y="4286256"/>
            <a:ext cx="42862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Подготовила: воспитатель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Асеева Ирина Николаевна,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высшая квалификационная категория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142852"/>
            <a:ext cx="4500594" cy="928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Муниципальное бюджетное дошкольное образовательное учреждение «Детский сад № 37 «Веснянка» города Рубцовска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24612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179512" y="908720"/>
            <a:ext cx="878497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7030A0"/>
                </a:solidFill>
              </a:rPr>
              <a:t>О животных: 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>- узнавать по голосам 2-3 </a:t>
            </a:r>
            <a:r>
              <a:rPr lang="ru-RU" sz="2800" b="1" dirty="0" smtClean="0"/>
              <a:t>птицы</a:t>
            </a:r>
            <a:r>
              <a:rPr lang="ru-RU" sz="2800" b="1" dirty="0"/>
              <a:t>;</a:t>
            </a:r>
            <a:br>
              <a:rPr lang="ru-RU" sz="2800" b="1" dirty="0"/>
            </a:br>
            <a:r>
              <a:rPr lang="ru-RU" sz="2800" b="1" dirty="0"/>
              <a:t>- называть бабочку, </a:t>
            </a:r>
            <a:r>
              <a:rPr lang="ru-RU" sz="2800" b="1" dirty="0" smtClean="0"/>
              <a:t>жука</a:t>
            </a:r>
            <a:r>
              <a:rPr lang="ru-RU" sz="2800" b="1" dirty="0"/>
              <a:t>;</a:t>
            </a:r>
            <a:br>
              <a:rPr lang="ru-RU" sz="2800" b="1" dirty="0"/>
            </a:br>
            <a:r>
              <a:rPr lang="ru-RU" sz="2800" b="1" dirty="0"/>
              <a:t>- </a:t>
            </a:r>
            <a:r>
              <a:rPr lang="ru-RU" sz="2800" b="1" dirty="0" smtClean="0"/>
              <a:t>иметь </a:t>
            </a:r>
            <a:r>
              <a:rPr lang="ru-RU" sz="2800" b="1" dirty="0"/>
              <a:t>представления о жизни в природных условиях диких животных (заяц, лиса, медведь, волк белка, ёж): как передвигаются, чем питаются, как спасаются от врагов, приспосабливаются к жизни в зимних </a:t>
            </a:r>
            <a:r>
              <a:rPr lang="ru-RU" sz="2800" b="1" dirty="0" smtClean="0"/>
              <a:t>условиях</a:t>
            </a:r>
            <a:r>
              <a:rPr lang="ru-RU" sz="2800" b="1" dirty="0"/>
              <a:t>;</a:t>
            </a:r>
            <a:br>
              <a:rPr lang="ru-RU" sz="2800" b="1" dirty="0"/>
            </a:br>
            <a:r>
              <a:rPr lang="ru-RU" sz="2800" b="1" dirty="0"/>
              <a:t> </a:t>
            </a:r>
            <a:r>
              <a:rPr lang="ru-RU" sz="2800" b="1" dirty="0" smtClean="0"/>
              <a:t>- иметь </a:t>
            </a:r>
            <a:r>
              <a:rPr lang="ru-RU" sz="2800" b="1" dirty="0"/>
              <a:t>представления о домашних животных и их детёнышах (об особенностях поведения, передвижения, о том, что едят, какую пользу приносят </a:t>
            </a:r>
            <a:r>
              <a:rPr lang="ru-RU" sz="2800" b="1" dirty="0" smtClean="0"/>
              <a:t>людям.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95793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1331640" y="1124744"/>
            <a:ext cx="63367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>
                <a:solidFill>
                  <a:srgbClr val="FF0000"/>
                </a:solidFill>
              </a:rPr>
              <a:t>САМООБСЛУЖИВАНИЕ 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* Самостоятельно</a:t>
            </a:r>
            <a:r>
              <a:rPr lang="ru-RU" sz="2800" b="1" dirty="0"/>
              <a:t>, одеваться и раздеваться в определенной последовательности (надевать одежду, снимать, расстегивать пуговицы, складывать, вешать, развязывать и завязывать шнурки ботинок). </a:t>
            </a:r>
            <a:br>
              <a:rPr lang="ru-RU" sz="2800" b="1" dirty="0"/>
            </a:br>
            <a:r>
              <a:rPr lang="ru-RU" sz="2800" b="1" dirty="0" smtClean="0"/>
              <a:t>* Замечать </a:t>
            </a:r>
            <a:r>
              <a:rPr lang="ru-RU" sz="2800" b="1" dirty="0"/>
              <a:t>непорядок в одежде и устранять его.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80055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1043608" y="980728"/>
            <a:ext cx="734481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>
                <a:solidFill>
                  <a:srgbClr val="FF0000"/>
                </a:solidFill>
              </a:rPr>
              <a:t>ХОЗЯЙСТВЕННО-БЫТОВОЙ ТРУД 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* Самостоятельно </a:t>
            </a:r>
            <a:r>
              <a:rPr lang="ru-RU" sz="2800" b="1" dirty="0"/>
              <a:t>поддерживать порядок в групповой комнате и на участке. </a:t>
            </a:r>
            <a:br>
              <a:rPr lang="ru-RU" sz="2800" b="1" dirty="0"/>
            </a:br>
            <a:r>
              <a:rPr lang="ru-RU" sz="2800" b="1" dirty="0" smtClean="0"/>
              <a:t>* Выполнять </a:t>
            </a:r>
            <a:r>
              <a:rPr lang="ru-RU" sz="2800" b="1" dirty="0"/>
              <a:t>обязанности дежурных по столовой (расставлять хлебницы, чашки с блюдцами, глубокие тарелки, </a:t>
            </a:r>
            <a:r>
              <a:rPr lang="ru-RU" sz="2800" b="1" dirty="0" err="1"/>
              <a:t>салфетницы</a:t>
            </a:r>
            <a:r>
              <a:rPr lang="ru-RU" sz="2800" b="1" dirty="0"/>
              <a:t>, раскладывать столовые приборы). </a:t>
            </a:r>
            <a:br>
              <a:rPr lang="ru-RU" sz="2800" b="1" dirty="0"/>
            </a:br>
            <a:r>
              <a:rPr lang="ru-RU" sz="2800" b="1" dirty="0" smtClean="0"/>
              <a:t>* Выполнять </a:t>
            </a:r>
            <a:r>
              <a:rPr lang="ru-RU" sz="2800" b="1" dirty="0"/>
              <a:t>обязанности дежурных по подготовке материалов к занятиям (раскладывать карандаши, пособия, кисти, краски и убирать их после занятия). </a:t>
            </a:r>
          </a:p>
        </p:txBody>
      </p:sp>
    </p:spTree>
    <p:extLst>
      <p:ext uri="{BB962C8B-B14F-4D97-AF65-F5344CB8AC3E}">
        <p14:creationId xmlns:p14="http://schemas.microsoft.com/office/powerpoint/2010/main" xmlns="" val="4056914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2195736" y="1412776"/>
            <a:ext cx="46622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>
                <a:solidFill>
                  <a:srgbClr val="FF0000"/>
                </a:solidFill>
              </a:rPr>
              <a:t>ТРУД В ПРИРОДЕ 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>• Самостоятельно поливать </a:t>
            </a:r>
            <a:r>
              <a:rPr lang="ru-RU" sz="2800" b="1" dirty="0" smtClean="0"/>
              <a:t>растения. 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>• Работать на огороде. </a:t>
            </a:r>
            <a:br>
              <a:rPr lang="ru-RU" sz="2800" b="1" dirty="0"/>
            </a:br>
            <a:r>
              <a:rPr lang="ru-RU" sz="2800" b="1" dirty="0"/>
              <a:t>• Приводить в порядок используемое в трудовой деятельности оборудование.</a:t>
            </a:r>
            <a:r>
              <a:rPr lang="ru-RU" dirty="0"/>
              <a:t> 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9729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1979712" y="2204864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>Спасибо за внимание!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7282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179512" y="980728"/>
            <a:ext cx="8712968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>
                <a:solidFill>
                  <a:srgbClr val="FF0000"/>
                </a:solidFill>
              </a:rPr>
              <a:t>ОЗНАКОМЛЕНИЕ С ОКРУЖАЮЩИМ 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>• </a:t>
            </a:r>
            <a:r>
              <a:rPr lang="ru-RU" sz="2800" b="1" dirty="0" smtClean="0"/>
              <a:t>Уметь вычленять </a:t>
            </a:r>
            <a:r>
              <a:rPr lang="ru-RU" sz="2800" b="1" dirty="0"/>
              <a:t>признаки предметов (цвет, форму, величину,) определять материал, из которого изготовлена вещь (дерево, металл, бумага, ткань). </a:t>
            </a:r>
            <a:br>
              <a:rPr lang="ru-RU" sz="2800" b="1" dirty="0"/>
            </a:br>
            <a:r>
              <a:rPr lang="ru-RU" sz="2800" b="1" dirty="0"/>
              <a:t>• Предметы мебели, одежды, посуды, некоторые фрукты, транспорт (автомашины, поезд, самолёт, пароход) ближайшего окружения. </a:t>
            </a:r>
            <a:br>
              <a:rPr lang="ru-RU" sz="2800" b="1" dirty="0"/>
            </a:br>
            <a:r>
              <a:rPr lang="ru-RU" sz="2800" b="1" dirty="0"/>
              <a:t>• Различать и называть части тела животного и человека. </a:t>
            </a:r>
            <a:br>
              <a:rPr lang="ru-RU" sz="2800" b="1" dirty="0"/>
            </a:br>
            <a:r>
              <a:rPr lang="ru-RU" sz="2800" b="1" dirty="0"/>
              <a:t>• Знать правила дорожного движения (улицу переходят в специальных местах, переходить только на зелёный сигнал светофора</a:t>
            </a:r>
            <a:r>
              <a:rPr lang="ru-RU" sz="2800" b="1" dirty="0" smtClean="0"/>
              <a:t>).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>• Знать название города</a:t>
            </a:r>
            <a:r>
              <a:rPr lang="ru-RU" sz="2800" b="1" dirty="0" smtClean="0"/>
              <a:t>, </a:t>
            </a:r>
            <a:r>
              <a:rPr lang="ru-RU" sz="2800" b="1" dirty="0"/>
              <a:t>где живут, улицу.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53863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251520" y="476673"/>
            <a:ext cx="871296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>
                <a:solidFill>
                  <a:srgbClr val="FF0000"/>
                </a:solidFill>
              </a:rPr>
              <a:t>МАТЕМАТИКА 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* Считать </a:t>
            </a:r>
            <a:r>
              <a:rPr lang="ru-RU" sz="2800" b="1" dirty="0"/>
              <a:t>в пределах 5 (количественный счет), отвечать на вопрос «сколько всего</a:t>
            </a:r>
            <a:r>
              <a:rPr lang="ru-RU" sz="2800" b="1" dirty="0" smtClean="0"/>
              <a:t>». 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* Сравнивать </a:t>
            </a:r>
            <a:r>
              <a:rPr lang="ru-RU" sz="2800" b="1" dirty="0"/>
              <a:t>2 группы предметов, используя счет. </a:t>
            </a:r>
            <a:br>
              <a:rPr lang="ru-RU" sz="2800" b="1" dirty="0"/>
            </a:br>
            <a:r>
              <a:rPr lang="ru-RU" sz="2800" b="1" dirty="0" smtClean="0"/>
              <a:t>* Сравнивать </a:t>
            </a:r>
            <a:r>
              <a:rPr lang="ru-RU" sz="2800" b="1" dirty="0"/>
              <a:t>5 предметов разной длины, высоты, раскладывая их в возрастающем порядке по длине, высоте. </a:t>
            </a:r>
            <a:br>
              <a:rPr lang="ru-RU" sz="2800" b="1" dirty="0"/>
            </a:br>
            <a:r>
              <a:rPr lang="ru-RU" sz="2800" b="1" dirty="0" smtClean="0"/>
              <a:t>* Узнавать </a:t>
            </a:r>
            <a:r>
              <a:rPr lang="ru-RU" sz="2800" b="1" dirty="0"/>
              <a:t>и называть треугольник, отличать его от круга и квадрата. </a:t>
            </a:r>
            <a:br>
              <a:rPr lang="ru-RU" sz="2800" b="1" dirty="0"/>
            </a:br>
            <a:r>
              <a:rPr lang="ru-RU" sz="2800" b="1" dirty="0" smtClean="0"/>
              <a:t>* Различать </a:t>
            </a:r>
            <a:r>
              <a:rPr lang="ru-RU" sz="2800" b="1" dirty="0"/>
              <a:t>и называть части суток. </a:t>
            </a:r>
            <a:br>
              <a:rPr lang="ru-RU" sz="2800" b="1" dirty="0"/>
            </a:br>
            <a:r>
              <a:rPr lang="ru-RU" sz="2800" b="1" dirty="0" smtClean="0"/>
              <a:t>* Определять </a:t>
            </a:r>
            <a:r>
              <a:rPr lang="ru-RU" sz="2800" b="1" dirty="0"/>
              <a:t>направление движения от себя (направо, налево, вперёд, назад, вверх, вниз</a:t>
            </a:r>
            <a:r>
              <a:rPr lang="ru-RU" sz="2800" b="1" dirty="0" smtClean="0"/>
              <a:t>).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* Знать </a:t>
            </a:r>
            <a:r>
              <a:rPr lang="ru-RU" sz="2800" b="1" dirty="0"/>
              <a:t>правую и левую руку.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0299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107504" y="836713"/>
            <a:ext cx="88569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>
                <a:solidFill>
                  <a:srgbClr val="FF0000"/>
                </a:solidFill>
              </a:rPr>
              <a:t>РАЗВИТИЕ РЕЧИ 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* Правильно </a:t>
            </a:r>
            <a:r>
              <a:rPr lang="ru-RU" sz="2800" b="1" dirty="0"/>
              <a:t>произносить все звуки родного </a:t>
            </a:r>
            <a:r>
              <a:rPr lang="ru-RU" sz="2800" b="1" dirty="0" smtClean="0"/>
              <a:t>языка. 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* Употреблять </a:t>
            </a:r>
            <a:r>
              <a:rPr lang="ru-RU" sz="2800" b="1" dirty="0"/>
              <a:t>существительные с обобщающим значением: овощи, фрукты, ягоды, </a:t>
            </a:r>
            <a:r>
              <a:rPr lang="ru-RU" sz="2800" b="1" dirty="0" smtClean="0"/>
              <a:t>животные. 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* Согласовывать </a:t>
            </a:r>
            <a:r>
              <a:rPr lang="ru-RU" sz="2800" b="1" dirty="0"/>
              <a:t>слова в роде, числе, </a:t>
            </a:r>
            <a:r>
              <a:rPr lang="ru-RU" sz="2800" b="1" dirty="0" smtClean="0"/>
              <a:t>падеже. 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* Пересказывать </a:t>
            </a:r>
            <a:r>
              <a:rPr lang="ru-RU" sz="2800" b="1" dirty="0"/>
              <a:t>небольшие литературные тексты, составлять рассказ по сюжетной картине, игрушке, </a:t>
            </a:r>
            <a:r>
              <a:rPr lang="ru-RU" sz="2800" b="1" dirty="0" smtClean="0"/>
              <a:t>предметам.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* Употреблять </a:t>
            </a:r>
            <a:r>
              <a:rPr lang="ru-RU" sz="2800" b="1" dirty="0"/>
              <a:t>предложения с однородными </a:t>
            </a:r>
            <a:r>
              <a:rPr lang="ru-RU" sz="2800" b="1" dirty="0" smtClean="0"/>
              <a:t>членами.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58574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1475656" y="1700808"/>
            <a:ext cx="640871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>
                <a:solidFill>
                  <a:srgbClr val="FF0000"/>
                </a:solidFill>
              </a:rPr>
              <a:t>ХУДОЖЕСТВЕННАЯ ЛИТЕРАТУРА 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* Уметь </a:t>
            </a:r>
            <a:r>
              <a:rPr lang="ru-RU" sz="2800" b="1" dirty="0"/>
              <a:t>отвечать на вопросы по содержанию прочитанного. </a:t>
            </a:r>
            <a:br>
              <a:rPr lang="ru-RU" sz="2800" b="1" dirty="0"/>
            </a:br>
            <a:r>
              <a:rPr lang="ru-RU" sz="2800" b="1" dirty="0" smtClean="0"/>
              <a:t>* Читать </a:t>
            </a:r>
            <a:r>
              <a:rPr lang="ru-RU" sz="2800" b="1" dirty="0"/>
              <a:t>наизусть небольшие </a:t>
            </a:r>
            <a:r>
              <a:rPr lang="ru-RU" sz="2800" b="1" dirty="0" smtClean="0"/>
              <a:t>стихотворения, </a:t>
            </a:r>
            <a:r>
              <a:rPr lang="ru-RU" sz="2800" b="1" dirty="0" err="1"/>
              <a:t>потешки</a:t>
            </a:r>
            <a:r>
              <a:rPr lang="ru-RU" sz="2800" b="1" dirty="0"/>
              <a:t>. </a:t>
            </a:r>
            <a:br>
              <a:rPr lang="ru-RU" sz="2800" b="1" dirty="0"/>
            </a:br>
            <a:r>
              <a:rPr lang="ru-RU" sz="2800" b="1" dirty="0" smtClean="0"/>
              <a:t>* Воспроизводить </a:t>
            </a:r>
            <a:r>
              <a:rPr lang="ru-RU" sz="2800" b="1" dirty="0"/>
              <a:t>содержание художественных произведений с помощью вопросов воспитателя. </a:t>
            </a:r>
            <a:br>
              <a:rPr lang="ru-RU" sz="2800" b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40572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971600" y="1196752"/>
            <a:ext cx="734481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3200" b="1" i="1" u="sng" dirty="0">
                <a:solidFill>
                  <a:srgbClr val="C00000"/>
                </a:solidFill>
              </a:rPr>
              <a:t>РИСОВАНИЕ </a:t>
            </a:r>
            <a:r>
              <a:rPr lang="ru-RU" sz="2800" b="1" i="1" u="sng" dirty="0">
                <a:solidFill>
                  <a:srgbClr val="C00000"/>
                </a:solidFill>
              </a:rPr>
              <a:t/>
            </a:r>
            <a:br>
              <a:rPr lang="ru-RU" sz="2800" b="1" i="1" u="sng" dirty="0">
                <a:solidFill>
                  <a:srgbClr val="C00000"/>
                </a:solidFill>
              </a:rPr>
            </a:br>
            <a:r>
              <a:rPr lang="ru-RU" sz="2800" b="1" dirty="0">
                <a:solidFill>
                  <a:prstClr val="black"/>
                </a:solidFill>
              </a:rPr>
              <a:t>* Правильно передавать в рисунке форму, строение предметов, расположение частей, отношение по величине.</a:t>
            </a:r>
            <a:br>
              <a:rPr lang="ru-RU" sz="2800" b="1" dirty="0">
                <a:solidFill>
                  <a:prstClr val="black"/>
                </a:solidFill>
              </a:rPr>
            </a:br>
            <a:r>
              <a:rPr lang="ru-RU" sz="2800" b="1" dirty="0">
                <a:solidFill>
                  <a:prstClr val="black"/>
                </a:solidFill>
              </a:rPr>
              <a:t>* Изображать в одном рисунке несколько предметов, располагая их на одной линии, на всём листе, связывать их единым содержанием. </a:t>
            </a:r>
            <a:br>
              <a:rPr lang="ru-RU" sz="2800" b="1" dirty="0">
                <a:solidFill>
                  <a:prstClr val="black"/>
                </a:solidFill>
              </a:rPr>
            </a:br>
            <a:r>
              <a:rPr lang="ru-RU" sz="2800" b="1" dirty="0">
                <a:solidFill>
                  <a:prstClr val="black"/>
                </a:solidFill>
              </a:rPr>
              <a:t>* Создавать узоры на полосе, квадрате, круге, ритмично располагая элементы.</a:t>
            </a:r>
            <a:r>
              <a:rPr lang="ru-RU" sz="2400" b="1" dirty="0">
                <a:solidFill>
                  <a:prstClr val="black"/>
                </a:solidFill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/>
            </a:r>
            <a:br>
              <a:rPr lang="ru-RU" sz="2400" b="1" dirty="0">
                <a:solidFill>
                  <a:srgbClr val="C00000"/>
                </a:solidFill>
              </a:rPr>
            </a:b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7597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899592" y="1412776"/>
            <a:ext cx="72728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>
                <a:solidFill>
                  <a:srgbClr val="FF0000"/>
                </a:solidFill>
              </a:rPr>
              <a:t>ЛЕПКА 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* Лепить </a:t>
            </a:r>
            <a:r>
              <a:rPr lang="ru-RU" sz="2800" b="1" dirty="0"/>
              <a:t>предметы, состоящие из нескольких </a:t>
            </a:r>
            <a:r>
              <a:rPr lang="ru-RU" sz="2800" b="1" dirty="0" smtClean="0"/>
              <a:t>частей.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* Использовать </a:t>
            </a:r>
            <a:r>
              <a:rPr lang="ru-RU" sz="2800" b="1" dirty="0"/>
              <a:t>приёмы оттягивания, сглаживания, вдавливания, прижимания и </a:t>
            </a:r>
            <a:r>
              <a:rPr lang="ru-RU" sz="2800" b="1" dirty="0" smtClean="0"/>
              <a:t>промазывания. 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* Владеть </a:t>
            </a:r>
            <a:r>
              <a:rPr lang="ru-RU" sz="2800" b="1" dirty="0"/>
              <a:t>навыком рационального </a:t>
            </a:r>
            <a:r>
              <a:rPr lang="ru-RU" sz="2800" b="1" dirty="0" smtClean="0"/>
              <a:t>деления пластилина. 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* Использовать </a:t>
            </a:r>
            <a:r>
              <a:rPr lang="ru-RU" sz="2800" b="1" dirty="0"/>
              <a:t>в работе </a:t>
            </a:r>
            <a:r>
              <a:rPr lang="ru-RU" sz="2800" b="1" dirty="0" smtClean="0"/>
              <a:t>стеку.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97700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467544" y="1052736"/>
            <a:ext cx="828092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>
                <a:solidFill>
                  <a:srgbClr val="FF0000"/>
                </a:solidFill>
              </a:rPr>
              <a:t>АППЛИКАЦИЯ 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* Правильно </a:t>
            </a:r>
            <a:r>
              <a:rPr lang="ru-RU" sz="2800" b="1" dirty="0"/>
              <a:t>держать ножницы и действовать </a:t>
            </a:r>
            <a:r>
              <a:rPr lang="ru-RU" sz="2800" b="1" dirty="0" smtClean="0"/>
              <a:t>ими. 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* Резать </a:t>
            </a:r>
            <a:r>
              <a:rPr lang="ru-RU" sz="2800" b="1" dirty="0"/>
              <a:t>по диагонали квадрат и четырёхугольник, вырезать круг из квадрата, овал – из четырёхугольника, делать косые срезы. </a:t>
            </a:r>
            <a:br>
              <a:rPr lang="ru-RU" sz="2800" b="1" dirty="0"/>
            </a:br>
            <a:r>
              <a:rPr lang="ru-RU" sz="2800" b="1" dirty="0" smtClean="0"/>
              <a:t>* Раскладывать </a:t>
            </a:r>
            <a:r>
              <a:rPr lang="ru-RU" sz="2800" b="1" dirty="0"/>
              <a:t>и наклеивать предметы, состоящие из отдельных частей. </a:t>
            </a:r>
            <a:br>
              <a:rPr lang="ru-RU" sz="2800" b="1" dirty="0"/>
            </a:br>
            <a:r>
              <a:rPr lang="ru-RU" sz="2800" b="1" dirty="0" smtClean="0"/>
              <a:t>* Составлять </a:t>
            </a:r>
            <a:r>
              <a:rPr lang="ru-RU" sz="2800" b="1" dirty="0"/>
              <a:t>узоры из растительных и геометрических форм на полосе, квадрате, круге, чередовать их по цвету, форме, величине и последовательно наклеивать.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0227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179512" y="1052736"/>
            <a:ext cx="8784976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>
                <a:solidFill>
                  <a:srgbClr val="FF0000"/>
                </a:solidFill>
              </a:rPr>
              <a:t>ЭКОЛОГИЧЕСКОЕ ВОСПИТАНИЕ 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i="1" dirty="0">
                <a:solidFill>
                  <a:srgbClr val="7030A0"/>
                </a:solidFill>
              </a:rPr>
              <a:t>О растениях: </a:t>
            </a:r>
            <a:br>
              <a:rPr lang="ru-RU" sz="2800" b="1" i="1" dirty="0">
                <a:solidFill>
                  <a:srgbClr val="7030A0"/>
                </a:solidFill>
              </a:rPr>
            </a:br>
            <a:r>
              <a:rPr lang="ru-RU" sz="2800" b="1" dirty="0"/>
              <a:t>- называть основные части растений корень, стебель, лист, цветок, </a:t>
            </a:r>
            <a:r>
              <a:rPr lang="ru-RU" sz="2800" b="1" dirty="0" smtClean="0"/>
              <a:t>бутон</a:t>
            </a:r>
            <a:r>
              <a:rPr lang="ru-RU" sz="2800" b="1" dirty="0"/>
              <a:t>;</a:t>
            </a:r>
            <a:br>
              <a:rPr lang="ru-RU" sz="2800" b="1" dirty="0"/>
            </a:br>
            <a:r>
              <a:rPr lang="ru-RU" sz="2800" b="1" dirty="0"/>
              <a:t>- растения выращиваются из </a:t>
            </a:r>
            <a:r>
              <a:rPr lang="ru-RU" sz="2800" b="1" dirty="0" smtClean="0"/>
              <a:t>семян; 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>- находить и называть у деревьев корень, ствол, ветки, </a:t>
            </a:r>
            <a:r>
              <a:rPr lang="ru-RU" sz="2800" b="1" dirty="0" smtClean="0"/>
              <a:t>листья;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>- узнавать и называть 3-4 дерева, один кустарник, 3-4 травянистых </a:t>
            </a:r>
            <a:r>
              <a:rPr lang="ru-RU" sz="2800" b="1" dirty="0" smtClean="0"/>
              <a:t>растений</a:t>
            </a:r>
            <a:r>
              <a:rPr lang="ru-RU" sz="2800" b="1" dirty="0"/>
              <a:t>;</a:t>
            </a:r>
            <a:br>
              <a:rPr lang="ru-RU" sz="2800" b="1" dirty="0"/>
            </a:br>
            <a:r>
              <a:rPr lang="ru-RU" sz="2800" b="1" dirty="0"/>
              <a:t>- учить различать по вкусу, цвету, величине и форме </a:t>
            </a:r>
            <a:r>
              <a:rPr lang="ru-RU" sz="2800" b="1" dirty="0" smtClean="0"/>
              <a:t>овощи </a:t>
            </a:r>
            <a:r>
              <a:rPr lang="ru-RU" sz="2800" b="1" dirty="0"/>
              <a:t>и </a:t>
            </a:r>
            <a:r>
              <a:rPr lang="ru-RU" sz="2800" b="1" dirty="0" smtClean="0"/>
              <a:t>фрукты;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132772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66</Words>
  <Application>Microsoft Office PowerPoint</Application>
  <PresentationFormat>Экран (4:3)</PresentationFormat>
  <Paragraphs>19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Я</cp:lastModifiedBy>
  <cp:revision>15</cp:revision>
  <dcterms:created xsi:type="dcterms:W3CDTF">2016-05-13T18:50:11Z</dcterms:created>
  <dcterms:modified xsi:type="dcterms:W3CDTF">2022-05-04T03:11:10Z</dcterms:modified>
</cp:coreProperties>
</file>